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3"/>
  </p:notesMasterIdLst>
  <p:handoutMasterIdLst>
    <p:handoutMasterId r:id="rId44"/>
  </p:handoutMasterIdLst>
  <p:sldIdLst>
    <p:sldId id="256" r:id="rId2"/>
    <p:sldId id="280" r:id="rId3"/>
    <p:sldId id="257" r:id="rId4"/>
    <p:sldId id="295" r:id="rId5"/>
    <p:sldId id="259" r:id="rId6"/>
    <p:sldId id="261" r:id="rId7"/>
    <p:sldId id="274" r:id="rId8"/>
    <p:sldId id="263" r:id="rId9"/>
    <p:sldId id="264" r:id="rId10"/>
    <p:sldId id="258" r:id="rId11"/>
    <p:sldId id="288" r:id="rId12"/>
    <p:sldId id="289" r:id="rId13"/>
    <p:sldId id="262" r:id="rId14"/>
    <p:sldId id="290" r:id="rId15"/>
    <p:sldId id="291" r:id="rId16"/>
    <p:sldId id="292" r:id="rId17"/>
    <p:sldId id="293" r:id="rId18"/>
    <p:sldId id="297" r:id="rId19"/>
    <p:sldId id="298" r:id="rId20"/>
    <p:sldId id="285" r:id="rId21"/>
    <p:sldId id="270" r:id="rId22"/>
    <p:sldId id="287" r:id="rId23"/>
    <p:sldId id="267" r:id="rId24"/>
    <p:sldId id="300" r:id="rId25"/>
    <p:sldId id="303" r:id="rId26"/>
    <p:sldId id="276" r:id="rId27"/>
    <p:sldId id="302" r:id="rId28"/>
    <p:sldId id="301" r:id="rId29"/>
    <p:sldId id="308" r:id="rId30"/>
    <p:sldId id="306" r:id="rId31"/>
    <p:sldId id="305" r:id="rId32"/>
    <p:sldId id="307" r:id="rId33"/>
    <p:sldId id="266" r:id="rId34"/>
    <p:sldId id="275" r:id="rId35"/>
    <p:sldId id="277" r:id="rId36"/>
    <p:sldId id="265" r:id="rId37"/>
    <p:sldId id="269" r:id="rId38"/>
    <p:sldId id="271" r:id="rId39"/>
    <p:sldId id="273" r:id="rId40"/>
    <p:sldId id="279" r:id="rId41"/>
    <p:sldId id="309"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50" autoAdjust="0"/>
    <p:restoredTop sz="74126" autoAdjust="0"/>
  </p:normalViewPr>
  <p:slideViewPr>
    <p:cSldViewPr snapToGrid="0" snapToObjects="1">
      <p:cViewPr varScale="1">
        <p:scale>
          <a:sx n="79" d="100"/>
          <a:sy n="79" d="100"/>
        </p:scale>
        <p:origin x="594" y="78"/>
      </p:cViewPr>
      <p:guideLst>
        <p:guide orient="horz" pos="2160"/>
        <p:guide pos="2880"/>
      </p:guideLst>
    </p:cSldViewPr>
  </p:slideViewPr>
  <p:notesTextViewPr>
    <p:cViewPr>
      <p:scale>
        <a:sx n="100" d="100"/>
        <a:sy n="100" d="100"/>
      </p:scale>
      <p:origin x="0" y="0"/>
    </p:cViewPr>
  </p:notesTextViewPr>
  <p:sorterViewPr>
    <p:cViewPr>
      <p:scale>
        <a:sx n="132" d="100"/>
        <a:sy n="132" d="100"/>
      </p:scale>
      <p:origin x="0" y="6552"/>
    </p:cViewPr>
  </p:sorterViewPr>
  <p:notesViewPr>
    <p:cSldViewPr snapToGrid="0" snapToObjects="1">
      <p:cViewPr varScale="1">
        <p:scale>
          <a:sx n="87" d="100"/>
          <a:sy n="87" d="100"/>
        </p:scale>
        <p:origin x="-190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499DB6-594D-DC43-8D17-EFB319925F5B}" type="datetimeFigureOut">
              <a:rPr lang="en-US" smtClean="0"/>
              <a:pPr/>
              <a:t>3/12/2018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73E1C2-0D0D-D14B-B064-B4E42894D1A2}" type="slidenum">
              <a:rPr lang="en-US" smtClean="0"/>
              <a:pPr/>
              <a:t>‹#›</a:t>
            </a:fld>
            <a:endParaRPr lang="en-US"/>
          </a:p>
        </p:txBody>
      </p:sp>
    </p:spTree>
    <p:extLst>
      <p:ext uri="{BB962C8B-B14F-4D97-AF65-F5344CB8AC3E}">
        <p14:creationId xmlns:p14="http://schemas.microsoft.com/office/powerpoint/2010/main" val="11090037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59CEB3-0171-864C-80EE-3762D1B3556C}" type="datetimeFigureOut">
              <a:rPr lang="en-US" smtClean="0"/>
              <a:pPr/>
              <a:t>3/12/2018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6B751-3AA4-874D-9CB5-26B5ACA59E53}" type="slidenum">
              <a:rPr lang="en-US" smtClean="0"/>
              <a:pPr/>
              <a:t>‹#›</a:t>
            </a:fld>
            <a:endParaRPr lang="en-US"/>
          </a:p>
        </p:txBody>
      </p:sp>
    </p:spTree>
    <p:extLst>
      <p:ext uri="{BB962C8B-B14F-4D97-AF65-F5344CB8AC3E}">
        <p14:creationId xmlns:p14="http://schemas.microsoft.com/office/powerpoint/2010/main" val="13166550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1</a:t>
            </a:fld>
            <a:endParaRPr lang="en-US"/>
          </a:p>
        </p:txBody>
      </p:sp>
    </p:spTree>
    <p:extLst>
      <p:ext uri="{BB962C8B-B14F-4D97-AF65-F5344CB8AC3E}">
        <p14:creationId xmlns:p14="http://schemas.microsoft.com/office/powerpoint/2010/main" val="3271540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a:t>
            </a:r>
            <a:r>
              <a:rPr lang="en-US" baseline="0" dirty="0"/>
              <a:t> intersection can be controlled or uncontrolled.  Have the students identify what makes an intersection controlled or uncontrolled and then describe what they must do in each of the intersections. Essential questions help drivers understand their responsibilities at each intersection.</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10</a:t>
            </a:fld>
            <a:endParaRPr lang="en-US"/>
          </a:p>
        </p:txBody>
      </p:sp>
    </p:spTree>
    <p:extLst>
      <p:ext uri="{BB962C8B-B14F-4D97-AF65-F5344CB8AC3E}">
        <p14:creationId xmlns:p14="http://schemas.microsoft.com/office/powerpoint/2010/main" val="4101757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students work through this,</a:t>
            </a:r>
            <a:r>
              <a:rPr lang="en-US" baseline="0" dirty="0"/>
              <a:t> </a:t>
            </a:r>
            <a:r>
              <a:rPr lang="en-US" dirty="0"/>
              <a:t>remind them that they need to recognize that they are approaching an intersection, that there</a:t>
            </a:r>
            <a:r>
              <a:rPr lang="en-US" baseline="0" dirty="0"/>
              <a:t> are clues to approaching intersections, that each intersection is controlled or uncontrolled and each has some clue to whether it is controlled or not,  and that they need to manage their vehicle as they approach an intersection remembering that right-of-way laws apply.  </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11</a:t>
            </a:fld>
            <a:endParaRPr lang="en-US"/>
          </a:p>
        </p:txBody>
      </p:sp>
    </p:spTree>
    <p:extLst>
      <p:ext uri="{BB962C8B-B14F-4D97-AF65-F5344CB8AC3E}">
        <p14:creationId xmlns:p14="http://schemas.microsoft.com/office/powerpoint/2010/main" val="2836001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set of slides show</a:t>
            </a:r>
            <a:r>
              <a:rPr lang="en-US" baseline="0" dirty="0"/>
              <a:t> some kind of representation as to how an intersection is controlled or not.  The responsibility of the driver is to identify that 1. there is an intersection, 2. whether it is controlled or not, and 3. what their responsibilities are as they approach and travel through this intersection.</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12</a:t>
            </a:fld>
            <a:endParaRPr lang="en-US"/>
          </a:p>
        </p:txBody>
      </p:sp>
    </p:spTree>
    <p:extLst>
      <p:ext uri="{BB962C8B-B14F-4D97-AF65-F5344CB8AC3E}">
        <p14:creationId xmlns:p14="http://schemas.microsoft.com/office/powerpoint/2010/main" val="3017950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should stop at the pedestrian</a:t>
            </a:r>
            <a:r>
              <a:rPr lang="en-US" baseline="0" dirty="0"/>
              <a:t> zone such as the crosswalk or implied crosswalk indicated by the sidewalks.  They should search the intersection to the left, front, and right as they get ready to travel through the intersection.  They will need to yield to the cross traffic since they do not need to stop and have no traffic control device telling them to stop.</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13</a:t>
            </a:fld>
            <a:endParaRPr lang="en-US"/>
          </a:p>
        </p:txBody>
      </p:sp>
    </p:spTree>
    <p:extLst>
      <p:ext uri="{BB962C8B-B14F-4D97-AF65-F5344CB8AC3E}">
        <p14:creationId xmlns:p14="http://schemas.microsoft.com/office/powerpoint/2010/main" val="4195006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controlled intersection</a:t>
            </a:r>
            <a:r>
              <a:rPr lang="en-US" baseline="0" dirty="0"/>
              <a:t> and is indicated by the traffic light. Since it is red, they need to check their rear zone and stop at the stop line or cross walk. We know that it is a controlled intersection because of the traffic signal above the intersection.</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14</a:t>
            </a:fld>
            <a:endParaRPr lang="en-US"/>
          </a:p>
        </p:txBody>
      </p:sp>
    </p:spTree>
    <p:extLst>
      <p:ext uri="{BB962C8B-B14F-4D97-AF65-F5344CB8AC3E}">
        <p14:creationId xmlns:p14="http://schemas.microsoft.com/office/powerpoint/2010/main" val="814813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uncontrolled intersection because the intersection has no stop or yield signs.  The right-of-way laws apply and we would need to yield to cars approaching the intersection from the right.</a:t>
            </a:r>
          </a:p>
        </p:txBody>
      </p:sp>
      <p:sp>
        <p:nvSpPr>
          <p:cNvPr id="4" name="Slide Number Placeholder 3"/>
          <p:cNvSpPr>
            <a:spLocks noGrp="1"/>
          </p:cNvSpPr>
          <p:nvPr>
            <p:ph type="sldNum" sz="quarter" idx="10"/>
          </p:nvPr>
        </p:nvSpPr>
        <p:spPr/>
        <p:txBody>
          <a:bodyPr/>
          <a:lstStyle/>
          <a:p>
            <a:fld id="{3D16B751-3AA4-874D-9CB5-26B5ACA59E53}" type="slidenum">
              <a:rPr lang="en-US" smtClean="0"/>
              <a:pPr/>
              <a:t>15</a:t>
            </a:fld>
            <a:endParaRPr lang="en-US"/>
          </a:p>
        </p:txBody>
      </p:sp>
    </p:spTree>
    <p:extLst>
      <p:ext uri="{BB962C8B-B14F-4D97-AF65-F5344CB8AC3E}">
        <p14:creationId xmlns:p14="http://schemas.microsoft.com/office/powerpoint/2010/main" val="1597773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know this is a controlled intersection because of the stop sign at the intersection.</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16</a:t>
            </a:fld>
            <a:endParaRPr lang="en-US"/>
          </a:p>
        </p:txBody>
      </p:sp>
    </p:spTree>
    <p:extLst>
      <p:ext uri="{BB962C8B-B14F-4D97-AF65-F5344CB8AC3E}">
        <p14:creationId xmlns:p14="http://schemas.microsoft.com/office/powerpoint/2010/main" val="1263679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controlled intersection because of the stop sign at the intersection.  We also cannot turn right as indicated by the sign below the stop sign.</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17</a:t>
            </a:fld>
            <a:endParaRPr lang="en-US"/>
          </a:p>
        </p:txBody>
      </p:sp>
    </p:spTree>
    <p:extLst>
      <p:ext uri="{BB962C8B-B14F-4D97-AF65-F5344CB8AC3E}">
        <p14:creationId xmlns:p14="http://schemas.microsoft.com/office/powerpoint/2010/main" val="2260440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controlled intersection because the truck on</a:t>
            </a:r>
            <a:r>
              <a:rPr lang="en-US" baseline="0" dirty="0"/>
              <a:t> our right has a stop sign.  We should check our rear and left rear zone because we may need to move to our left to either lane position 2 or even lane position 4 if the driver of the truck chooses to move into the intersection as we approach.</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18</a:t>
            </a:fld>
            <a:endParaRPr lang="en-US"/>
          </a:p>
        </p:txBody>
      </p:sp>
    </p:spTree>
    <p:extLst>
      <p:ext uri="{BB962C8B-B14F-4D97-AF65-F5344CB8AC3E}">
        <p14:creationId xmlns:p14="http://schemas.microsoft.com/office/powerpoint/2010/main" val="580796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controlled</a:t>
            </a:r>
            <a:r>
              <a:rPr lang="en-US" baseline="0" dirty="0"/>
              <a:t> intersection indicated by the white line on the pavement of the crossroad.  We may need to be prepared for the oncoming car getting ready to turn left in front of us.  We should check our rear zone to ensure that we can stop safely in case the driver thinks they can turn in front of us.</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19</a:t>
            </a:fld>
            <a:endParaRPr lang="en-US"/>
          </a:p>
        </p:txBody>
      </p:sp>
    </p:spTree>
    <p:extLst>
      <p:ext uri="{BB962C8B-B14F-4D97-AF65-F5344CB8AC3E}">
        <p14:creationId xmlns:p14="http://schemas.microsoft.com/office/powerpoint/2010/main" val="346059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driving situation can be addressed with the following set of questions.  While</a:t>
            </a:r>
            <a:r>
              <a:rPr lang="en-US" baseline="0" dirty="0"/>
              <a:t> going through this presentation, have these questions in mind.  Have the student refer back to their Mixing with Traffic fact sheet for these questions when working through the slides.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2</a:t>
            </a:fld>
            <a:endParaRPr lang="en-US"/>
          </a:p>
        </p:txBody>
      </p:sp>
    </p:spTree>
    <p:extLst>
      <p:ext uri="{BB962C8B-B14F-4D97-AF65-F5344CB8AC3E}">
        <p14:creationId xmlns:p14="http://schemas.microsoft.com/office/powerpoint/2010/main" val="3351539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through the animations.</a:t>
            </a:r>
          </a:p>
          <a:p>
            <a:endParaRPr lang="en-US" dirty="0"/>
          </a:p>
          <a:p>
            <a:r>
              <a:rPr lang="en-US" dirty="0"/>
              <a:t>This is a controlled intersection because of the traffic</a:t>
            </a:r>
            <a:r>
              <a:rPr lang="en-US" baseline="0" dirty="0"/>
              <a:t> light at the intersection.  We cannot turn left.  This intersection is complex for several reasons.  The first is the angle of the roads crossing at this intersection.  The second is there are multiple lanes going in both directions. The third is that there are more than two lanes crossing into this intersection.  </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20</a:t>
            </a:fld>
            <a:endParaRPr lang="en-US"/>
          </a:p>
        </p:txBody>
      </p:sp>
    </p:spTree>
    <p:extLst>
      <p:ext uri="{BB962C8B-B14F-4D97-AF65-F5344CB8AC3E}">
        <p14:creationId xmlns:p14="http://schemas.microsoft.com/office/powerpoint/2010/main" val="2206491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through the animations.</a:t>
            </a:r>
          </a:p>
          <a:p>
            <a:endParaRPr lang="en-US" dirty="0"/>
          </a:p>
          <a:p>
            <a:r>
              <a:rPr lang="en-US" dirty="0"/>
              <a:t>This slide can help </a:t>
            </a:r>
            <a:r>
              <a:rPr lang="en-US" baseline="0" dirty="0"/>
              <a:t>students understand the complexities of intersections and the need to look at pavement markings, signs and cross traffic to know how traffic is going to move through an intersection.  </a:t>
            </a:r>
          </a:p>
          <a:p>
            <a:endParaRPr lang="en-US" baseline="0" dirty="0"/>
          </a:p>
          <a:p>
            <a:r>
              <a:rPr lang="en-US" baseline="0" dirty="0"/>
              <a:t>Have students work in groups of two or three to answer the questions presented on the slide.  Then share their responses with the rest of the class.</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21</a:t>
            </a:fld>
            <a:endParaRPr lang="en-US"/>
          </a:p>
        </p:txBody>
      </p:sp>
    </p:spTree>
    <p:extLst>
      <p:ext uri="{BB962C8B-B14F-4D97-AF65-F5344CB8AC3E}">
        <p14:creationId xmlns:p14="http://schemas.microsoft.com/office/powerpoint/2010/main" val="2915309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animation shows a pedestrian and  how the blue, green and red cars will proceed through this intersection. </a:t>
            </a:r>
            <a:r>
              <a:rPr lang="en-US" sz="1200" kern="1200" dirty="0">
                <a:solidFill>
                  <a:schemeClr val="tx1"/>
                </a:solidFill>
                <a:effectLst/>
                <a:latin typeface="+mn-lt"/>
                <a:ea typeface="+mn-ea"/>
                <a:cs typeface="+mn-cs"/>
              </a:rPr>
              <a:t>Discuss the following scenarios:</a:t>
            </a:r>
            <a:endParaRPr lang="en-US" dirty="0">
              <a:effectLst/>
            </a:endParaRPr>
          </a:p>
          <a:p>
            <a:endParaRPr lang="en-US" baseline="0" dirty="0"/>
          </a:p>
          <a:p>
            <a:pPr marL="228600" indent="-228600">
              <a:buAutoNum type="arabicPeriod"/>
            </a:pPr>
            <a:r>
              <a:rPr lang="en-US" baseline="0" dirty="0"/>
              <a:t>Describe the actions the red car must do before making a right turn.</a:t>
            </a:r>
          </a:p>
          <a:p>
            <a:pPr marL="228600" indent="-228600">
              <a:buAutoNum type="arabicPeriod"/>
            </a:pPr>
            <a:r>
              <a:rPr lang="en-US" baseline="0" dirty="0"/>
              <a:t>The blue car will enter from the bottom of the traffic circle.  Since it is in the roundabout first what must the other cars do?</a:t>
            </a:r>
          </a:p>
          <a:p>
            <a:pPr marL="228600" indent="-228600">
              <a:buAutoNum type="arabicPeriod"/>
            </a:pPr>
            <a:r>
              <a:rPr lang="en-US" baseline="0" dirty="0"/>
              <a:t>Can the red car make the right turn when in front of the blue car?  Why or why not?</a:t>
            </a:r>
          </a:p>
          <a:p>
            <a:pPr marL="228600" indent="-228600">
              <a:buAutoNum type="arabicPeriod"/>
            </a:pPr>
            <a:r>
              <a:rPr lang="en-US" baseline="0" dirty="0"/>
              <a:t>The green car wants to make essentially a left turn and exit the round about at the bottom of the slide.  Describe what he must do with the pedestrian and with the blue car entering from the bottom.</a:t>
            </a:r>
          </a:p>
          <a:p>
            <a:pPr marL="228600" indent="-228600">
              <a:buAutoNum type="arabicPeriod"/>
            </a:pPr>
            <a:r>
              <a:rPr lang="en-US" baseline="0" dirty="0"/>
              <a:t>Why must the red and green car wait for the blue car to pass before they enter the round about?</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22</a:t>
            </a:fld>
            <a:endParaRPr lang="en-US"/>
          </a:p>
        </p:txBody>
      </p:sp>
    </p:spTree>
    <p:extLst>
      <p:ext uri="{BB962C8B-B14F-4D97-AF65-F5344CB8AC3E}">
        <p14:creationId xmlns:p14="http://schemas.microsoft.com/office/powerpoint/2010/main" val="3303596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driver educators have described lane changes as one of the most difficult</a:t>
            </a:r>
            <a:r>
              <a:rPr lang="en-US" baseline="0" dirty="0"/>
              <a:t> and high risk maneuvers a driver will make.  Ask the students why they think this might be.  </a:t>
            </a:r>
          </a:p>
          <a:p>
            <a:endParaRPr lang="en-US" baseline="0" dirty="0"/>
          </a:p>
          <a:p>
            <a:r>
              <a:rPr lang="en-US" baseline="0" dirty="0"/>
              <a:t>There are three things a driver must do prior to making a lane change:</a:t>
            </a:r>
          </a:p>
          <a:p>
            <a:pPr marL="228600" indent="-228600">
              <a:buAutoNum type="arabicPeriod"/>
            </a:pPr>
            <a:r>
              <a:rPr lang="en-US" baseline="0" dirty="0"/>
              <a:t>See the need</a:t>
            </a:r>
          </a:p>
          <a:p>
            <a:pPr marL="228600" indent="-228600">
              <a:buAutoNum type="arabicPeriod"/>
            </a:pPr>
            <a:r>
              <a:rPr lang="en-US" baseline="0" dirty="0"/>
              <a:t>See the space</a:t>
            </a:r>
          </a:p>
          <a:p>
            <a:pPr marL="228600" indent="-228600">
              <a:buAutoNum type="arabicPeriod"/>
            </a:pPr>
            <a:r>
              <a:rPr lang="en-US" baseline="0" dirty="0"/>
              <a:t>Check the time available to make the lane change.</a:t>
            </a:r>
          </a:p>
          <a:p>
            <a:pPr marL="228600" indent="-228600">
              <a:buAutoNum type="arabicPeriod"/>
            </a:pPr>
            <a:endParaRPr lang="en-US" baseline="0" dirty="0"/>
          </a:p>
          <a:p>
            <a:pPr marL="0" indent="0">
              <a:buNone/>
            </a:pPr>
            <a:r>
              <a:rPr lang="en-US" baseline="0" dirty="0"/>
              <a:t>If a driver can’t provide an adequate response to the above requirements then they shouldn’t make the lane change.</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23</a:t>
            </a:fld>
            <a:endParaRPr lang="en-US"/>
          </a:p>
        </p:txBody>
      </p:sp>
    </p:spTree>
    <p:extLst>
      <p:ext uri="{BB962C8B-B14F-4D97-AF65-F5344CB8AC3E}">
        <p14:creationId xmlns:p14="http://schemas.microsoft.com/office/powerpoint/2010/main" val="3528452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through</a:t>
            </a:r>
            <a:r>
              <a:rPr lang="en-US" baseline="0" dirty="0"/>
              <a:t> the statements and then h</a:t>
            </a:r>
            <a:r>
              <a:rPr lang="en-US" dirty="0"/>
              <a:t>ave</a:t>
            </a:r>
            <a:r>
              <a:rPr lang="en-US" baseline="0" dirty="0"/>
              <a:t> the students work in groups of two or three and answer the statements.  Give them only two minutes so they will stay on task and work through their answers.</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24</a:t>
            </a:fld>
            <a:endParaRPr lang="en-US"/>
          </a:p>
        </p:txBody>
      </p:sp>
    </p:spTree>
    <p:extLst>
      <p:ext uri="{BB962C8B-B14F-4D97-AF65-F5344CB8AC3E}">
        <p14:creationId xmlns:p14="http://schemas.microsoft.com/office/powerpoint/2010/main" val="3373606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a:t>
            </a:r>
            <a:r>
              <a:rPr lang="en-US" baseline="0" dirty="0"/>
              <a:t> students watch this video to see if their answers to the previous slide were complete or if they need to add more reasons for changing lanes.  </a:t>
            </a:r>
            <a:endParaRPr lang="en-US" i="1"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25</a:t>
            </a:fld>
            <a:endParaRPr lang="en-US"/>
          </a:p>
        </p:txBody>
      </p:sp>
    </p:spTree>
    <p:extLst>
      <p:ext uri="{BB962C8B-B14F-4D97-AF65-F5344CB8AC3E}">
        <p14:creationId xmlns:p14="http://schemas.microsoft.com/office/powerpoint/2010/main" val="692150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shows</a:t>
            </a:r>
            <a:r>
              <a:rPr lang="en-US" baseline="0" dirty="0"/>
              <a:t> how to make a lane change when passing on the freeway.  It uses videography to show approaching a car, what to do and where to look before, during and after the lane change.  Notice the three mirrors in the video. The driver could continue in the left lane to pass the truck, but moves into the right lane after passing the Subaru because his exit is coming up and he needs to get back to the right to take the exit.</a:t>
            </a:r>
          </a:p>
        </p:txBody>
      </p:sp>
      <p:sp>
        <p:nvSpPr>
          <p:cNvPr id="4" name="Slide Number Placeholder 3"/>
          <p:cNvSpPr>
            <a:spLocks noGrp="1"/>
          </p:cNvSpPr>
          <p:nvPr>
            <p:ph type="sldNum" sz="quarter" idx="10"/>
          </p:nvPr>
        </p:nvSpPr>
        <p:spPr/>
        <p:txBody>
          <a:bodyPr/>
          <a:lstStyle/>
          <a:p>
            <a:fld id="{3D16B751-3AA4-874D-9CB5-26B5ACA59E53}" type="slidenum">
              <a:rPr lang="en-US" smtClean="0"/>
              <a:pPr/>
              <a:t>26</a:t>
            </a:fld>
            <a:endParaRPr lang="en-US"/>
          </a:p>
        </p:txBody>
      </p:sp>
    </p:spTree>
    <p:extLst>
      <p:ext uri="{BB962C8B-B14F-4D97-AF65-F5344CB8AC3E}">
        <p14:creationId xmlns:p14="http://schemas.microsoft.com/office/powerpoint/2010/main" val="506539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one of these questions needs to be asked before initiating and completing a pass of another vehicle when on a two-way road. This is a great place to have a discussion on the risks and benefits of passing and whether they will gain enough to risk making a pass.</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27</a:t>
            </a:fld>
            <a:endParaRPr lang="en-US"/>
          </a:p>
        </p:txBody>
      </p:sp>
    </p:spTree>
    <p:extLst>
      <p:ext uri="{BB962C8B-B14F-4D97-AF65-F5344CB8AC3E}">
        <p14:creationId xmlns:p14="http://schemas.microsoft.com/office/powerpoint/2010/main" val="3137283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Before initiating the passing maneuver, ask:</a:t>
            </a:r>
          </a:p>
          <a:p>
            <a:pPr marL="628650" lvl="1" indent="-171450">
              <a:buFont typeface="Courier New" panose="02070309020205020404" pitchFamily="49" charset="0"/>
              <a:buChar char="o"/>
            </a:pPr>
            <a:r>
              <a:rPr lang="en-US" sz="1200" b="0" i="0" u="none" strike="noStrike" kern="1200" baseline="0" dirty="0">
                <a:solidFill>
                  <a:schemeClr val="tx1"/>
                </a:solidFill>
                <a:latin typeface="+mn-lt"/>
                <a:ea typeface="+mn-ea"/>
                <a:cs typeface="+mn-cs"/>
              </a:rPr>
              <a:t>What will be gained by passing?</a:t>
            </a:r>
          </a:p>
          <a:p>
            <a:pPr marL="628650" lvl="1" indent="-171450">
              <a:buFont typeface="Courier New" panose="02070309020205020404" pitchFamily="49" charset="0"/>
              <a:buChar char="o"/>
            </a:pPr>
            <a:r>
              <a:rPr lang="en-US" sz="1200" b="0" i="0" u="none" strike="noStrike" kern="1200" baseline="0" dirty="0">
                <a:solidFill>
                  <a:schemeClr val="tx1"/>
                </a:solidFill>
                <a:latin typeface="+mn-lt"/>
                <a:ea typeface="+mn-ea"/>
                <a:cs typeface="+mn-cs"/>
              </a:rPr>
              <a:t>Will the traffic ahead present additional risks if a pass is attempted?</a:t>
            </a:r>
          </a:p>
          <a:p>
            <a:pPr marL="628650" lvl="1" indent="-171450">
              <a:buFont typeface="Courier New" panose="02070309020205020404" pitchFamily="49" charset="0"/>
              <a:buChar char="o"/>
            </a:pPr>
            <a:r>
              <a:rPr lang="en-US" sz="1200" b="0" i="0" u="none" strike="noStrike" kern="1200" baseline="0" dirty="0">
                <a:solidFill>
                  <a:schemeClr val="tx1"/>
                </a:solidFill>
                <a:latin typeface="+mn-lt"/>
                <a:ea typeface="+mn-ea"/>
                <a:cs typeface="+mn-cs"/>
              </a:rPr>
              <a:t>Will the pass result in even more passing maneuvers to “get ahead?”</a:t>
            </a:r>
          </a:p>
          <a:p>
            <a:pPr marL="628650" lvl="1" indent="-171450">
              <a:buFont typeface="Courier New" panose="02070309020205020404" pitchFamily="49" charset="0"/>
              <a:buChar char="o"/>
            </a:pPr>
            <a:r>
              <a:rPr lang="en-US" sz="1200" b="0" i="0" u="none" strike="noStrike" kern="1200" baseline="0" dirty="0">
                <a:solidFill>
                  <a:schemeClr val="tx1"/>
                </a:solidFill>
                <a:latin typeface="+mn-lt"/>
                <a:ea typeface="+mn-ea"/>
                <a:cs typeface="+mn-cs"/>
              </a:rPr>
              <a:t>Will the traffic ahead be essentially the same if the pass isn’t made?</a:t>
            </a:r>
          </a:p>
          <a:p>
            <a:pPr marL="628650" lvl="1" indent="-171450">
              <a:buFont typeface="Courier New" panose="02070309020205020404" pitchFamily="49" charset="0"/>
              <a:buChar char="o"/>
            </a:pPr>
            <a:r>
              <a:rPr lang="en-US" sz="1200" b="0" i="0" u="none" strike="noStrike" kern="1200" baseline="0" dirty="0">
                <a:solidFill>
                  <a:schemeClr val="tx1"/>
                </a:solidFill>
                <a:latin typeface="+mn-lt"/>
                <a:ea typeface="+mn-ea"/>
                <a:cs typeface="+mn-cs"/>
              </a:rPr>
              <a:t>Will there be a better, safer opportunity to pass later? Perhaps a passing lane coming up?</a:t>
            </a:r>
          </a:p>
          <a:p>
            <a:pPr marL="628650" lvl="1" indent="-171450">
              <a:buFont typeface="Courier New" panose="02070309020205020404" pitchFamily="49" charset="0"/>
              <a:buChar char="o"/>
            </a:pPr>
            <a:r>
              <a:rPr lang="en-US" sz="1200" b="0" i="0" u="none" strike="noStrike" kern="1200" baseline="0" dirty="0">
                <a:solidFill>
                  <a:schemeClr val="tx1"/>
                </a:solidFill>
                <a:latin typeface="+mn-lt"/>
                <a:ea typeface="+mn-ea"/>
                <a:cs typeface="+mn-cs"/>
              </a:rPr>
              <a:t>What are the risks?</a:t>
            </a:r>
          </a:p>
          <a:p>
            <a:pPr marL="628650" lvl="1" indent="-171450">
              <a:buFont typeface="Courier New" panose="02070309020205020404" pitchFamily="49" charset="0"/>
              <a:buChar char="o"/>
            </a:pPr>
            <a:r>
              <a:rPr lang="en-US" sz="1200" b="0" i="0" u="none" strike="noStrike" kern="1200" baseline="0" dirty="0">
                <a:solidFill>
                  <a:schemeClr val="tx1"/>
                </a:solidFill>
                <a:latin typeface="+mn-lt"/>
                <a:ea typeface="+mn-ea"/>
                <a:cs typeface="+mn-cs"/>
              </a:rPr>
              <a:t>Is the pass legal?</a:t>
            </a:r>
          </a:p>
          <a:p>
            <a:pPr marL="457200" lvl="1" indent="0">
              <a:buFont typeface="Courier New" panose="02070309020205020404" pitchFamily="49" charset="0"/>
              <a:buNone/>
            </a:pPr>
            <a:endParaRPr lang="en-US" sz="1200" b="0" i="0" u="none" strike="noStrike" kern="1200" baseline="0" dirty="0">
              <a:solidFill>
                <a:schemeClr val="tx1"/>
              </a:solidFill>
              <a:latin typeface="+mn-lt"/>
              <a:ea typeface="+mn-ea"/>
              <a:cs typeface="+mn-cs"/>
            </a:endParaRPr>
          </a:p>
          <a:p>
            <a:pPr marL="0" lvl="0" indent="0">
              <a:buFont typeface="Courier New" panose="02070309020205020404" pitchFamily="49" charset="0"/>
              <a:buNone/>
            </a:pPr>
            <a:r>
              <a:rPr lang="en-US" sz="1200" b="0" i="0" u="none" strike="noStrike" kern="1200" baseline="0" dirty="0">
                <a:solidFill>
                  <a:schemeClr val="tx1"/>
                </a:solidFill>
                <a:latin typeface="+mn-lt"/>
                <a:ea typeface="+mn-ea"/>
                <a:cs typeface="+mn-cs"/>
              </a:rPr>
              <a:t>A driver traveling 40 mph, passing a vehicle traveling 30 mph, starting the pass at the 2-second following distance will need about 13 seconds to complete the pass</a:t>
            </a:r>
          </a:p>
          <a:p>
            <a:pPr marL="628650" lvl="1" indent="-171450">
              <a:buFont typeface="Courier New" panose="02070309020205020404" pitchFamily="49" charset="0"/>
              <a:buChar char="o"/>
            </a:pPr>
            <a:r>
              <a:rPr lang="en-US" sz="1200" b="0" i="0" u="none" strike="noStrike" kern="1200" baseline="0" dirty="0">
                <a:solidFill>
                  <a:schemeClr val="tx1"/>
                </a:solidFill>
                <a:latin typeface="+mn-lt"/>
                <a:ea typeface="+mn-ea"/>
                <a:cs typeface="+mn-cs"/>
              </a:rPr>
              <a:t>At 50 mph about 16 seconds will be needed</a:t>
            </a:r>
          </a:p>
          <a:p>
            <a:pPr marL="628650" lvl="1" indent="-171450">
              <a:buFont typeface="Courier New" panose="02070309020205020404" pitchFamily="49" charset="0"/>
              <a:buChar char="o"/>
            </a:pPr>
            <a:r>
              <a:rPr lang="en-US" sz="1200" b="0" i="0" u="none" strike="noStrike" kern="1200" baseline="0" dirty="0">
                <a:solidFill>
                  <a:schemeClr val="tx1"/>
                </a:solidFill>
                <a:latin typeface="+mn-lt"/>
                <a:ea typeface="+mn-ea"/>
                <a:cs typeface="+mn-cs"/>
              </a:rPr>
              <a:t>At 60 mph about 19 seconds will be needed</a:t>
            </a:r>
          </a:p>
          <a:p>
            <a:pPr marL="457200" lvl="1" indent="0">
              <a:buFont typeface="Courier New" panose="02070309020205020404" pitchFamily="49" charset="0"/>
              <a:buNone/>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If oncoming traffic is traveling at 60 mph, the combined distance needed to pass at 60mph is 38 seconds, or 3,344 feet (two-thirds of a mile)!</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28</a:t>
            </a:fld>
            <a:endParaRPr lang="en-US"/>
          </a:p>
        </p:txBody>
      </p:sp>
    </p:spTree>
    <p:extLst>
      <p:ext uri="{BB962C8B-B14F-4D97-AF65-F5344CB8AC3E}">
        <p14:creationId xmlns:p14="http://schemas.microsoft.com/office/powerpoint/2010/main" val="966300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being passed, what is the courteous thing to do?</a:t>
            </a:r>
          </a:p>
        </p:txBody>
      </p:sp>
      <p:sp>
        <p:nvSpPr>
          <p:cNvPr id="4" name="Slide Number Placeholder 3"/>
          <p:cNvSpPr>
            <a:spLocks noGrp="1"/>
          </p:cNvSpPr>
          <p:nvPr>
            <p:ph type="sldNum" sz="quarter" idx="10"/>
          </p:nvPr>
        </p:nvSpPr>
        <p:spPr/>
        <p:txBody>
          <a:bodyPr/>
          <a:lstStyle/>
          <a:p>
            <a:fld id="{3D16B751-3AA4-874D-9CB5-26B5ACA59E53}" type="slidenum">
              <a:rPr lang="en-US" smtClean="0"/>
              <a:pPr/>
              <a:t>30</a:t>
            </a:fld>
            <a:endParaRPr lang="en-US"/>
          </a:p>
        </p:txBody>
      </p:sp>
    </p:spTree>
    <p:extLst>
      <p:ext uri="{BB962C8B-B14F-4D97-AF65-F5344CB8AC3E}">
        <p14:creationId xmlns:p14="http://schemas.microsoft.com/office/powerpoint/2010/main" val="149814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module is</a:t>
            </a:r>
            <a:r>
              <a:rPr lang="en-US" baseline="0" dirty="0"/>
              <a:t> to get students thinking about how they should legally interact with other highway transportation users.  This activity gets the students thinking about what they have seen with other drivers and what the potential conflicts might be if they failed to follow the law while driving.</a:t>
            </a:r>
          </a:p>
          <a:p>
            <a:endParaRPr lang="en-US" baseline="0" dirty="0"/>
          </a:p>
          <a:p>
            <a:r>
              <a:rPr lang="en-US" baseline="0" dirty="0"/>
              <a:t>Other examples:  </a:t>
            </a:r>
          </a:p>
          <a:p>
            <a:endParaRPr lang="en-US" baseline="0" dirty="0"/>
          </a:p>
          <a:p>
            <a:pPr marL="171450" indent="-171450">
              <a:buFont typeface="Arial" panose="020B0604020202020204" pitchFamily="34" charset="0"/>
              <a:buChar char="•"/>
            </a:pPr>
            <a:r>
              <a:rPr lang="en-US" baseline="0" dirty="0"/>
              <a:t>What if I changed lanes without looking?</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If I didn’t stop at a stop sign what would happen?</a:t>
            </a:r>
          </a:p>
          <a:p>
            <a:endParaRPr lang="en-US" baseline="0"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3</a:t>
            </a:fld>
            <a:endParaRPr lang="en-US"/>
          </a:p>
        </p:txBody>
      </p:sp>
    </p:spTree>
    <p:extLst>
      <p:ext uri="{BB962C8B-B14F-4D97-AF65-F5344CB8AC3E}">
        <p14:creationId xmlns:p14="http://schemas.microsoft.com/office/powerpoint/2010/main" val="698762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Drivers must </a:t>
            </a:r>
            <a:r>
              <a:rPr lang="en-US" sz="1200" b="1" kern="1200" dirty="0">
                <a:solidFill>
                  <a:schemeClr val="tx1"/>
                </a:solidFill>
                <a:effectLst/>
                <a:latin typeface="+mn-lt"/>
                <a:ea typeface="+mn-ea"/>
                <a:cs typeface="+mn-cs"/>
              </a:rPr>
              <a:t>STOP</a:t>
            </a:r>
            <a:r>
              <a:rPr lang="en-US" sz="1200" kern="1200" dirty="0">
                <a:solidFill>
                  <a:schemeClr val="tx1"/>
                </a:solidFill>
                <a:effectLst/>
                <a:latin typeface="+mn-lt"/>
                <a:ea typeface="+mn-ea"/>
                <a:cs typeface="+mn-cs"/>
              </a:rPr>
              <a:t> when school buses flash red lights.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Upon meeting or overtaking from either direction any school bus stopped with its red lights flashing, the driver of a vehicle must stop before reaching the bus and shall not proceed until the red lights have been extinguished.</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As a driver, you do not need to stop if meeting or passing a school bus that is on a different roadway or the bus is stopped in an adjacent loading zone where pedestrians are not permitted to cross the roadway.</a:t>
            </a:r>
            <a:endParaRPr lang="en-US" dirty="0">
              <a:effectLst/>
            </a:endParaRPr>
          </a:p>
        </p:txBody>
      </p:sp>
      <p:sp>
        <p:nvSpPr>
          <p:cNvPr id="4" name="Slide Number Placeholder 3"/>
          <p:cNvSpPr>
            <a:spLocks noGrp="1"/>
          </p:cNvSpPr>
          <p:nvPr>
            <p:ph type="sldNum" sz="quarter" idx="10"/>
          </p:nvPr>
        </p:nvSpPr>
        <p:spPr/>
        <p:txBody>
          <a:bodyPr/>
          <a:lstStyle/>
          <a:p>
            <a:fld id="{3D16B751-3AA4-874D-9CB5-26B5ACA59E53}" type="slidenum">
              <a:rPr lang="en-US" smtClean="0"/>
              <a:pPr/>
              <a:t>31</a:t>
            </a:fld>
            <a:endParaRPr lang="en-US"/>
          </a:p>
        </p:txBody>
      </p:sp>
    </p:spTree>
    <p:extLst>
      <p:ext uri="{BB962C8B-B14F-4D97-AF65-F5344CB8AC3E}">
        <p14:creationId xmlns:p14="http://schemas.microsoft.com/office/powerpoint/2010/main" val="363333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School bus requirements include stopping at all railroad crossings according to MCA 61-8-349. </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32</a:t>
            </a:fld>
            <a:endParaRPr lang="en-US"/>
          </a:p>
        </p:txBody>
      </p:sp>
    </p:spTree>
    <p:extLst>
      <p:ext uri="{BB962C8B-B14F-4D97-AF65-F5344CB8AC3E}">
        <p14:creationId xmlns:p14="http://schemas.microsoft.com/office/powerpoint/2010/main" val="2811295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questions on the slide to engage the class in a discussion.</a:t>
            </a:r>
            <a:r>
              <a:rPr lang="en-US" baseline="0" dirty="0"/>
              <a:t>  This is a great opportunity to talk about traffic stops and what a driver should do if they get pulled over to minimize the risk of conflict between the officer and the driver.</a:t>
            </a:r>
          </a:p>
          <a:p>
            <a:endParaRPr lang="en-US" baseline="0" dirty="0"/>
          </a:p>
          <a:p>
            <a:r>
              <a:rPr lang="en-US" i="1" baseline="0" dirty="0"/>
              <a:t>Traffic Stop 2 </a:t>
            </a:r>
            <a:r>
              <a:rPr lang="en-US" baseline="0" dirty="0"/>
              <a:t>is a video in the Extra Resources folder showing a typical traffic stop for a burned out tail light.</a:t>
            </a:r>
          </a:p>
        </p:txBody>
      </p:sp>
      <p:sp>
        <p:nvSpPr>
          <p:cNvPr id="4" name="Slide Number Placeholder 3"/>
          <p:cNvSpPr>
            <a:spLocks noGrp="1"/>
          </p:cNvSpPr>
          <p:nvPr>
            <p:ph type="sldNum" sz="quarter" idx="10"/>
          </p:nvPr>
        </p:nvSpPr>
        <p:spPr/>
        <p:txBody>
          <a:bodyPr/>
          <a:lstStyle/>
          <a:p>
            <a:fld id="{3D16B751-3AA4-874D-9CB5-26B5ACA59E53}" type="slidenum">
              <a:rPr lang="en-US" smtClean="0"/>
              <a:pPr/>
              <a:t>33</a:t>
            </a:fld>
            <a:endParaRPr lang="en-US"/>
          </a:p>
        </p:txBody>
      </p:sp>
    </p:spTree>
    <p:extLst>
      <p:ext uri="{BB962C8B-B14F-4D97-AF65-F5344CB8AC3E}">
        <p14:creationId xmlns:p14="http://schemas.microsoft.com/office/powerpoint/2010/main" val="623553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a:t>
            </a:r>
            <a:r>
              <a:rPr lang="en-US" b="1" baseline="0" dirty="0"/>
              <a:t> discussion:  </a:t>
            </a:r>
          </a:p>
          <a:p>
            <a:endParaRPr lang="en-US" baseline="0" dirty="0"/>
          </a:p>
          <a:p>
            <a:r>
              <a:rPr lang="en-US" baseline="0" dirty="0"/>
              <a:t>Why is it a good idea to move over to the next lane should you see a stopped emergency vehicle ahead?</a:t>
            </a:r>
          </a:p>
          <a:p>
            <a:endParaRPr lang="en-US" baseline="0" dirty="0"/>
          </a:p>
          <a:p>
            <a:r>
              <a:rPr lang="en-US" baseline="0" dirty="0"/>
              <a:t>Remember this in terms of the Vehicle Control Sequence:</a:t>
            </a:r>
          </a:p>
          <a:p>
            <a:pPr marL="171450" indent="-171450">
              <a:buFont typeface="Arial" panose="020B0604020202020204" pitchFamily="34" charset="0"/>
              <a:buChar char="•"/>
            </a:pPr>
            <a:r>
              <a:rPr lang="en-US" baseline="0" dirty="0"/>
              <a:t>seeing the need to move</a:t>
            </a:r>
          </a:p>
          <a:p>
            <a:pPr marL="171450" indent="-171450">
              <a:buFont typeface="Arial" panose="020B0604020202020204" pitchFamily="34" charset="0"/>
              <a:buChar char="•"/>
            </a:pPr>
            <a:r>
              <a:rPr lang="en-US" baseline="0" dirty="0"/>
              <a:t>checking the other lanes to make sure I have enough time and space to move over</a:t>
            </a:r>
          </a:p>
          <a:p>
            <a:pPr marL="171450" indent="-171450">
              <a:buFont typeface="Arial" panose="020B0604020202020204" pitchFamily="34" charset="0"/>
              <a:buChar char="•"/>
            </a:pPr>
            <a:r>
              <a:rPr lang="en-US" baseline="0" dirty="0"/>
              <a:t>then executing the lane change in a safe and timely manner</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34</a:t>
            </a:fld>
            <a:endParaRPr lang="en-US"/>
          </a:p>
        </p:txBody>
      </p:sp>
    </p:spTree>
    <p:extLst>
      <p:ext uri="{BB962C8B-B14F-4D97-AF65-F5344CB8AC3E}">
        <p14:creationId xmlns:p14="http://schemas.microsoft.com/office/powerpoint/2010/main" val="2467099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Move Over law requires vehicles to move over into the left lane to pass a parked emergency vehicle ahead.</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35</a:t>
            </a:fld>
            <a:endParaRPr lang="en-US"/>
          </a:p>
        </p:txBody>
      </p:sp>
    </p:spTree>
    <p:extLst>
      <p:ext uri="{BB962C8B-B14F-4D97-AF65-F5344CB8AC3E}">
        <p14:creationId xmlns:p14="http://schemas.microsoft.com/office/powerpoint/2010/main" val="1024327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funeral procession has the right of way and can disobey traffic control devices if they are part of the procession and have assistance from police or security personnel. </a:t>
            </a:r>
          </a:p>
          <a:p>
            <a:endParaRPr lang="en-US" baseline="0" dirty="0"/>
          </a:p>
          <a:p>
            <a:pPr marL="171450" indent="-171450">
              <a:buFont typeface="Arial" panose="020B0604020202020204" pitchFamily="34" charset="0"/>
              <a:buChar char="•"/>
            </a:pPr>
            <a:r>
              <a:rPr lang="en-US" baseline="0" dirty="0"/>
              <a:t>Do NOT join the procession to get through the lights and stop signs.</a:t>
            </a:r>
          </a:p>
          <a:p>
            <a:pPr marL="171450" indent="-171450">
              <a:buFont typeface="Arial" panose="020B0604020202020204" pitchFamily="34" charset="0"/>
              <a:buChar char="•"/>
            </a:pPr>
            <a:r>
              <a:rPr lang="en-US" baseline="0" dirty="0"/>
              <a:t>Do NOT pass the procession to try to get ahead.</a:t>
            </a:r>
          </a:p>
          <a:p>
            <a:pPr marL="171450" indent="-171450">
              <a:buFont typeface="Arial" panose="020B0604020202020204" pitchFamily="34" charset="0"/>
              <a:buChar char="•"/>
            </a:pPr>
            <a:r>
              <a:rPr lang="en-US" baseline="0" dirty="0"/>
              <a:t>Respect the deceased and the mourners as they proceed to the funeral and cemetery. </a:t>
            </a:r>
          </a:p>
          <a:p>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36</a:t>
            </a:fld>
            <a:endParaRPr lang="en-US"/>
          </a:p>
        </p:txBody>
      </p:sp>
    </p:spTree>
    <p:extLst>
      <p:ext uri="{BB962C8B-B14F-4D97-AF65-F5344CB8AC3E}">
        <p14:creationId xmlns:p14="http://schemas.microsoft.com/office/powerpoint/2010/main" val="2981567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Students need to understand the unique qualities of a rail grade crossing and the problems they present to trains and to drivers. </a:t>
            </a:r>
            <a:r>
              <a:rPr lang="en-US" b="1" baseline="0" dirty="0"/>
              <a:t>Always expect a train!</a:t>
            </a:r>
          </a:p>
          <a:p>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37</a:t>
            </a:fld>
            <a:endParaRPr lang="en-US"/>
          </a:p>
        </p:txBody>
      </p:sp>
    </p:spTree>
    <p:extLst>
      <p:ext uri="{BB962C8B-B14F-4D97-AF65-F5344CB8AC3E}">
        <p14:creationId xmlns:p14="http://schemas.microsoft.com/office/powerpoint/2010/main" val="7856747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a:t>
            </a:r>
            <a:r>
              <a:rPr lang="en-US" baseline="0" dirty="0"/>
              <a:t> the double yellow lines approaching the crossing.  It is illegal to pass another vehicle at a crossing.  Why do you think that is?  Even though the crossing has gates and signals it is a good idea to search upon approach to a crossing since they have been known to fail on occasion. </a:t>
            </a:r>
          </a:p>
          <a:p>
            <a:endParaRPr lang="en-US" baseline="0" dirty="0"/>
          </a:p>
          <a:p>
            <a:r>
              <a:rPr lang="en-US" baseline="0" dirty="0"/>
              <a:t>Remember that a train cannot stop as quickly as you can.  It is estimated that it takes a train 1 mile to stop when it is moving at 60 MPH and fully loaded.</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38</a:t>
            </a:fld>
            <a:endParaRPr lang="en-US"/>
          </a:p>
        </p:txBody>
      </p:sp>
    </p:spTree>
    <p:extLst>
      <p:ext uri="{BB962C8B-B14F-4D97-AF65-F5344CB8AC3E}">
        <p14:creationId xmlns:p14="http://schemas.microsoft.com/office/powerpoint/2010/main" val="2163568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a:t>
            </a:r>
            <a:r>
              <a:rPr lang="en-US" baseline="0" dirty="0"/>
              <a:t> the students describe what is unique about this intersection and why they should approach this intersection with more caution.  </a:t>
            </a:r>
          </a:p>
          <a:p>
            <a:endParaRPr lang="en-US" baseline="0" dirty="0"/>
          </a:p>
          <a:p>
            <a:r>
              <a:rPr lang="en-US" baseline="0" dirty="0"/>
              <a:t>Roadway—Gravel</a:t>
            </a:r>
          </a:p>
          <a:p>
            <a:r>
              <a:rPr lang="en-US" baseline="0" dirty="0"/>
              <a:t>One Lane</a:t>
            </a:r>
          </a:p>
          <a:p>
            <a:r>
              <a:rPr lang="en-US" baseline="0" dirty="0"/>
              <a:t>Elevated Track</a:t>
            </a:r>
          </a:p>
          <a:p>
            <a:r>
              <a:rPr lang="en-US" baseline="0" dirty="0"/>
              <a:t>No Signal or Crossing Arms</a:t>
            </a:r>
          </a:p>
          <a:p>
            <a:r>
              <a:rPr lang="en-US" baseline="0" dirty="0"/>
              <a:t>Can</a:t>
            </a:r>
            <a:r>
              <a:rPr lang="fr-FR" baseline="0" dirty="0"/>
              <a:t>’</a:t>
            </a:r>
            <a:r>
              <a:rPr lang="en-US" baseline="0" dirty="0"/>
              <a:t>t see the other side of the tracks and condition of the roadway</a:t>
            </a:r>
          </a:p>
          <a:p>
            <a:r>
              <a:rPr lang="en-US" baseline="0" dirty="0"/>
              <a:t>Potential to high center a longer vehicle or trailer</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39</a:t>
            </a:fld>
            <a:endParaRPr lang="en-US"/>
          </a:p>
        </p:txBody>
      </p:sp>
    </p:spTree>
    <p:extLst>
      <p:ext uri="{BB962C8B-B14F-4D97-AF65-F5344CB8AC3E}">
        <p14:creationId xmlns:p14="http://schemas.microsoft.com/office/powerpoint/2010/main" val="2049274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rail grade</a:t>
            </a:r>
            <a:r>
              <a:rPr lang="en-US" baseline="0" dirty="0"/>
              <a:t> crossings similar to this in rural parts of Montana, Idaho, North Dakota and Wyoming.  People develop the habit of crossing without looking and increase their risk of a crash because they don’t exercise greater caution at this crossing.</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40</a:t>
            </a:fld>
            <a:endParaRPr lang="en-US"/>
          </a:p>
        </p:txBody>
      </p:sp>
    </p:spTree>
    <p:extLst>
      <p:ext uri="{BB962C8B-B14F-4D97-AF65-F5344CB8AC3E}">
        <p14:creationId xmlns:p14="http://schemas.microsoft.com/office/powerpoint/2010/main" val="1381592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students believe</a:t>
            </a:r>
            <a:r>
              <a:rPr lang="en-US" baseline="0" dirty="0"/>
              <a:t> that when the law says they have the right of way that they can take it with impunity.  Thinking in terms of giving right of way versus assuming and taking right of way. This will protect them from crashes when they are mixing with traffic.  There used to be a commercial that stated you may be right but you don’t want to be dead right.  Even though I have the right of way I can’t always be certain that the other users know who has right of way and who must yield.  </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4</a:t>
            </a:fld>
            <a:endParaRPr lang="en-US"/>
          </a:p>
        </p:txBody>
      </p:sp>
    </p:spTree>
    <p:extLst>
      <p:ext uri="{BB962C8B-B14F-4D97-AF65-F5344CB8AC3E}">
        <p14:creationId xmlns:p14="http://schemas.microsoft.com/office/powerpoint/2010/main" val="3329067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and Benchmarks:</a:t>
            </a:r>
            <a:r>
              <a:rPr lang="en-US" baseline="0" dirty="0"/>
              <a:t> </a:t>
            </a:r>
            <a:r>
              <a:rPr lang="en-US" dirty="0"/>
              <a:t>This is for your reference and not to be read to the class verbatim.  Please review</a:t>
            </a:r>
            <a:r>
              <a:rPr lang="en-US" baseline="0" dirty="0"/>
              <a:t> prior to the lesson so you are aware of what the student will be required to know at the end of the module.</a:t>
            </a:r>
          </a:p>
        </p:txBody>
      </p:sp>
      <p:sp>
        <p:nvSpPr>
          <p:cNvPr id="4" name="Slide Number Placeholder 3"/>
          <p:cNvSpPr>
            <a:spLocks noGrp="1"/>
          </p:cNvSpPr>
          <p:nvPr>
            <p:ph type="sldNum" sz="quarter" idx="10"/>
          </p:nvPr>
        </p:nvSpPr>
        <p:spPr/>
        <p:txBody>
          <a:bodyPr/>
          <a:lstStyle/>
          <a:p>
            <a:fld id="{3D16B751-3AA4-874D-9CB5-26B5ACA59E53}" type="slidenum">
              <a:rPr lang="en-US" smtClean="0"/>
              <a:pPr/>
              <a:t>41</a:t>
            </a:fld>
            <a:endParaRPr lang="en-US"/>
          </a:p>
        </p:txBody>
      </p:sp>
    </p:spTree>
    <p:extLst>
      <p:ext uri="{BB962C8B-B14F-4D97-AF65-F5344CB8AC3E}">
        <p14:creationId xmlns:p14="http://schemas.microsoft.com/office/powerpoint/2010/main" val="3156093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are your responsibilities when mixing with these pedestrians?  What should you do while waiting for them to cross?  </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5</a:t>
            </a:fld>
            <a:endParaRPr lang="en-US"/>
          </a:p>
        </p:txBody>
      </p:sp>
    </p:spTree>
    <p:extLst>
      <p:ext uri="{BB962C8B-B14F-4D97-AF65-F5344CB8AC3E}">
        <p14:creationId xmlns:p14="http://schemas.microsoft.com/office/powerpoint/2010/main" val="352127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requires that you wait for the pedestrians to cross before you make your right turn.  Since pedestrians</a:t>
            </a:r>
            <a:r>
              <a:rPr lang="en-US" baseline="0" dirty="0"/>
              <a:t> are crossing from both directions you will have to wait until all have finished crossing.  </a:t>
            </a:r>
          </a:p>
          <a:p>
            <a:endParaRPr lang="en-US" baseline="0" dirty="0"/>
          </a:p>
          <a:p>
            <a:r>
              <a:rPr lang="en-US" dirty="0"/>
              <a:t>For more information look at Module 3.3 ROW</a:t>
            </a:r>
            <a:r>
              <a:rPr lang="en-US" baseline="0" dirty="0"/>
              <a:t> Factsheet.</a:t>
            </a:r>
            <a:endParaRPr lang="en-US" dirty="0"/>
          </a:p>
          <a:p>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6</a:t>
            </a:fld>
            <a:endParaRPr lang="en-US"/>
          </a:p>
        </p:txBody>
      </p:sp>
    </p:spTree>
    <p:extLst>
      <p:ext uri="{BB962C8B-B14F-4D97-AF65-F5344CB8AC3E}">
        <p14:creationId xmlns:p14="http://schemas.microsoft.com/office/powerpoint/2010/main" val="2603168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Click</a:t>
            </a:r>
            <a:r>
              <a:rPr lang="en-US" baseline="0" dirty="0"/>
              <a:t> to initiate the animation.</a:t>
            </a: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Under what conditions can I cross</a:t>
            </a:r>
            <a:r>
              <a:rPr lang="en-US" baseline="0" dirty="0"/>
              <a:t> the yellow lines to avoid hitting the pedestrian?</a:t>
            </a:r>
          </a:p>
          <a:p>
            <a:pPr marL="171450" indent="-171450">
              <a:buFont typeface="Arial" panose="020B0604020202020204" pitchFamily="34" charset="0"/>
              <a:buChar char="•"/>
            </a:pPr>
            <a:r>
              <a:rPr lang="en-US" baseline="0" dirty="0"/>
              <a:t>What must I do before I do that?</a:t>
            </a:r>
          </a:p>
          <a:p>
            <a:pPr marL="171450" indent="-171450">
              <a:buFont typeface="Arial" panose="020B0604020202020204" pitchFamily="34" charset="0"/>
              <a:buChar char="•"/>
            </a:pPr>
            <a:r>
              <a:rPr lang="en-US" baseline="0" dirty="0"/>
              <a:t>What do I need to do to create space or reduce risk when both the car and the pedestrian are there?</a:t>
            </a:r>
          </a:p>
        </p:txBody>
      </p:sp>
      <p:sp>
        <p:nvSpPr>
          <p:cNvPr id="4" name="Slide Number Placeholder 3"/>
          <p:cNvSpPr>
            <a:spLocks noGrp="1"/>
          </p:cNvSpPr>
          <p:nvPr>
            <p:ph type="sldNum" sz="quarter" idx="10"/>
          </p:nvPr>
        </p:nvSpPr>
        <p:spPr/>
        <p:txBody>
          <a:bodyPr/>
          <a:lstStyle/>
          <a:p>
            <a:fld id="{3D16B751-3AA4-874D-9CB5-26B5ACA59E53}" type="slidenum">
              <a:rPr lang="en-US" smtClean="0"/>
              <a:pPr/>
              <a:t>7</a:t>
            </a:fld>
            <a:endParaRPr lang="en-US"/>
          </a:p>
        </p:txBody>
      </p:sp>
    </p:spTree>
    <p:extLst>
      <p:ext uri="{BB962C8B-B14F-4D97-AF65-F5344CB8AC3E}">
        <p14:creationId xmlns:p14="http://schemas.microsoft.com/office/powerpoint/2010/main" val="3644303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Bike boxes</a:t>
            </a:r>
            <a:r>
              <a:rPr lang="en-US" baseline="0" dirty="0"/>
              <a:t> are relatively new.  They provide space for drivers and cyclists in places where historically there has been conflict.  The law requires that the motorist stop prior to entering the green painted area when the light is red.  Then when the light turns green the driver must yield to cyclists when turning to ensure the cyclist’s safety.</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8</a:t>
            </a:fld>
            <a:endParaRPr lang="en-US"/>
          </a:p>
        </p:txBody>
      </p:sp>
    </p:spTree>
    <p:extLst>
      <p:ext uri="{BB962C8B-B14F-4D97-AF65-F5344CB8AC3E}">
        <p14:creationId xmlns:p14="http://schemas.microsoft.com/office/powerpoint/2010/main" val="1992571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Double-parked trucks are common in urban</a:t>
            </a:r>
            <a:r>
              <a:rPr lang="en-US" baseline="0" dirty="0"/>
              <a:t> environments but the principles are the same whether you are in the city or country.  To pass this truck the questions on the slide must be dealt with so that the driver can safely mix with traffic. </a:t>
            </a:r>
          </a:p>
          <a:p>
            <a:endParaRPr lang="en-US" baseline="0" dirty="0"/>
          </a:p>
          <a:p>
            <a:r>
              <a:rPr lang="en-US" baseline="0" dirty="0"/>
              <a:t>Stop far enough back to get a clear line of sight around the truck.</a:t>
            </a:r>
          </a:p>
          <a:p>
            <a:endParaRPr lang="en-US" baseline="0" dirty="0"/>
          </a:p>
          <a:p>
            <a:r>
              <a:rPr lang="en-US" baseline="0" dirty="0"/>
              <a:t>Move to lane position 2 to increase your line of sight.</a:t>
            </a:r>
          </a:p>
          <a:p>
            <a:endParaRPr lang="en-US" baseline="0" dirty="0"/>
          </a:p>
          <a:p>
            <a:r>
              <a:rPr lang="en-US" baseline="0" dirty="0"/>
              <a:t>As you approach this truck you should check your rear zone, then check your left front zone, signal your intentions and move into the other lane to pass.</a:t>
            </a:r>
          </a:p>
          <a:p>
            <a:endParaRPr lang="en-US" baseline="0" dirty="0"/>
          </a:p>
          <a:p>
            <a:r>
              <a:rPr lang="en-US" baseline="0" dirty="0"/>
              <a:t>See the truck’s headlights in the mirror and return to your lane.</a:t>
            </a:r>
            <a:endParaRPr lang="en-US" dirty="0"/>
          </a:p>
        </p:txBody>
      </p:sp>
      <p:sp>
        <p:nvSpPr>
          <p:cNvPr id="4" name="Slide Number Placeholder 3"/>
          <p:cNvSpPr>
            <a:spLocks noGrp="1"/>
          </p:cNvSpPr>
          <p:nvPr>
            <p:ph type="sldNum" sz="quarter" idx="10"/>
          </p:nvPr>
        </p:nvSpPr>
        <p:spPr/>
        <p:txBody>
          <a:bodyPr/>
          <a:lstStyle/>
          <a:p>
            <a:fld id="{3D16B751-3AA4-874D-9CB5-26B5ACA59E53}" type="slidenum">
              <a:rPr lang="en-US" smtClean="0"/>
              <a:pPr/>
              <a:t>9</a:t>
            </a:fld>
            <a:endParaRPr lang="en-US"/>
          </a:p>
        </p:txBody>
      </p:sp>
    </p:spTree>
    <p:extLst>
      <p:ext uri="{BB962C8B-B14F-4D97-AF65-F5344CB8AC3E}">
        <p14:creationId xmlns:p14="http://schemas.microsoft.com/office/powerpoint/2010/main" val="359633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6522378" y="6331662"/>
            <a:ext cx="2133600" cy="365125"/>
          </a:xfrm>
        </p:spPr>
        <p:txBody>
          <a:bodyPr/>
          <a:lstStyle/>
          <a:p>
            <a:fld id="{AF4AF698-6708-A043-ABCE-7D48872CC542}" type="slidenum">
              <a:rPr lang="en-US" smtClean="0"/>
              <a:pPr/>
              <a:t>‹#›</a:t>
            </a:fld>
            <a:endParaRPr lang="en-US" dirty="0"/>
          </a:p>
        </p:txBody>
      </p:sp>
    </p:spTree>
    <p:extLst>
      <p:ext uri="{BB962C8B-B14F-4D97-AF65-F5344CB8AC3E}">
        <p14:creationId xmlns:p14="http://schemas.microsoft.com/office/powerpoint/2010/main" val="142805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AF4AF698-6708-A043-ABCE-7D48872CC542}" type="slidenum">
              <a:rPr lang="en-US" smtClean="0"/>
              <a:pPr/>
              <a:t>‹#›</a:t>
            </a:fld>
            <a:endParaRPr lang="en-US"/>
          </a:p>
        </p:txBody>
      </p:sp>
    </p:spTree>
    <p:extLst>
      <p:ext uri="{BB962C8B-B14F-4D97-AF65-F5344CB8AC3E}">
        <p14:creationId xmlns:p14="http://schemas.microsoft.com/office/powerpoint/2010/main" val="221806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F4AF698-6708-A043-ABCE-7D48872CC542}" type="slidenum">
              <a:rPr lang="en-US" smtClean="0"/>
              <a:pPr/>
              <a:t>‹#›</a:t>
            </a:fld>
            <a:endParaRPr lang="en-US"/>
          </a:p>
        </p:txBody>
      </p:sp>
    </p:spTree>
    <p:extLst>
      <p:ext uri="{BB962C8B-B14F-4D97-AF65-F5344CB8AC3E}">
        <p14:creationId xmlns:p14="http://schemas.microsoft.com/office/powerpoint/2010/main" val="264291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F4AF698-6708-A043-ABCE-7D48872CC542}" type="slidenum">
              <a:rPr lang="en-US" smtClean="0"/>
              <a:pPr/>
              <a:t>‹#›</a:t>
            </a:fld>
            <a:endParaRPr lang="en-US"/>
          </a:p>
        </p:txBody>
      </p:sp>
    </p:spTree>
    <p:extLst>
      <p:ext uri="{BB962C8B-B14F-4D97-AF65-F5344CB8AC3E}">
        <p14:creationId xmlns:p14="http://schemas.microsoft.com/office/powerpoint/2010/main" val="426907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F4AF698-6708-A043-ABCE-7D48872CC542}" type="slidenum">
              <a:rPr lang="en-US" smtClean="0"/>
              <a:pPr/>
              <a:t>‹#›</a:t>
            </a:fld>
            <a:endParaRPr lang="en-US"/>
          </a:p>
        </p:txBody>
      </p:sp>
    </p:spTree>
    <p:extLst>
      <p:ext uri="{BB962C8B-B14F-4D97-AF65-F5344CB8AC3E}">
        <p14:creationId xmlns:p14="http://schemas.microsoft.com/office/powerpoint/2010/main" val="8075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4AF698-6708-A043-ABCE-7D48872CC542}" type="slidenum">
              <a:rPr lang="en-US" smtClean="0"/>
              <a:pPr/>
              <a:t>‹#›</a:t>
            </a:fld>
            <a:endParaRPr lang="en-US"/>
          </a:p>
        </p:txBody>
      </p:sp>
      <p:sp>
        <p:nvSpPr>
          <p:cNvPr id="6" name="TextBox 5">
            <a:extLst>
              <a:ext uri="{FF2B5EF4-FFF2-40B4-BE49-F238E27FC236}">
                <a16:creationId xmlns:a16="http://schemas.microsoft.com/office/drawing/2014/main" id="{75441CB3-72BA-4372-A1EE-A8A8FC7B50B3}"/>
              </a:ext>
            </a:extLst>
          </p:cNvPr>
          <p:cNvSpPr txBox="1"/>
          <p:nvPr userDrawn="1"/>
        </p:nvSpPr>
        <p:spPr>
          <a:xfrm>
            <a:off x="7981123" y="6400412"/>
            <a:ext cx="705678" cy="276999"/>
          </a:xfrm>
          <a:prstGeom prst="rect">
            <a:avLst/>
          </a:prstGeom>
          <a:noFill/>
        </p:spPr>
        <p:txBody>
          <a:bodyPr wrap="square" rtlCol="0">
            <a:spAutoFit/>
          </a:bodyPr>
          <a:lstStyle/>
          <a:p>
            <a:r>
              <a:rPr lang="en-US" sz="1200" dirty="0"/>
              <a:t>3.3 -</a:t>
            </a:r>
          </a:p>
        </p:txBody>
      </p:sp>
    </p:spTree>
    <p:extLst>
      <p:ext uri="{BB962C8B-B14F-4D97-AF65-F5344CB8AC3E}">
        <p14:creationId xmlns:p14="http://schemas.microsoft.com/office/powerpoint/2010/main" val="35758396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AF698-6708-A043-ABCE-7D48872CC542}" type="slidenum">
              <a:rPr lang="en-US" smtClean="0"/>
              <a:pPr/>
              <a:t>‹#›</a:t>
            </a:fld>
            <a:endParaRPr lang="en-US" dirty="0"/>
          </a:p>
        </p:txBody>
      </p:sp>
      <p:sp>
        <p:nvSpPr>
          <p:cNvPr id="5" name="TextBox 4">
            <a:extLst>
              <a:ext uri="{FF2B5EF4-FFF2-40B4-BE49-F238E27FC236}">
                <a16:creationId xmlns:a16="http://schemas.microsoft.com/office/drawing/2014/main" id="{DEEC1B50-AC30-42C2-A523-E366A14B02A5}"/>
              </a:ext>
            </a:extLst>
          </p:cNvPr>
          <p:cNvSpPr txBox="1"/>
          <p:nvPr userDrawn="1"/>
        </p:nvSpPr>
        <p:spPr>
          <a:xfrm>
            <a:off x="7981123" y="6400412"/>
            <a:ext cx="705678" cy="276999"/>
          </a:xfrm>
          <a:prstGeom prst="rect">
            <a:avLst/>
          </a:prstGeom>
          <a:noFill/>
        </p:spPr>
        <p:txBody>
          <a:bodyPr wrap="square" rtlCol="0">
            <a:spAutoFit/>
          </a:bodyPr>
          <a:lstStyle/>
          <a:p>
            <a:r>
              <a:rPr lang="en-US" sz="1200" dirty="0"/>
              <a:t>3.3 -</a:t>
            </a:r>
          </a:p>
        </p:txBody>
      </p:sp>
    </p:spTree>
    <p:extLst>
      <p:ext uri="{BB962C8B-B14F-4D97-AF65-F5344CB8AC3E}">
        <p14:creationId xmlns:p14="http://schemas.microsoft.com/office/powerpoint/2010/main" val="150764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Lst>
  <p:hf hdr="0" dt="0"/>
  <p:txStyles>
    <p:titleStyle>
      <a:lvl1pPr algn="ctr" defTabSz="4572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file://localhost/http://members.aol.com/rmoeuradot/200x200/reg/R1-2.gif"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file://localhost/http://members.aol.com/rmoeuradot/200x200/reg/R1-2.gi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1038"/>
            <a:ext cx="7772400" cy="947624"/>
          </a:xfrm>
        </p:spPr>
        <p:txBody>
          <a:bodyPr>
            <a:normAutofit/>
          </a:bodyPr>
          <a:lstStyle/>
          <a:p>
            <a:r>
              <a:rPr lang="en-US" sz="3600" dirty="0">
                <a:latin typeface="+mj-lt"/>
              </a:rPr>
              <a:t>Module 3.3</a:t>
            </a:r>
          </a:p>
        </p:txBody>
      </p:sp>
      <p:sp>
        <p:nvSpPr>
          <p:cNvPr id="3" name="Subtitle 2"/>
          <p:cNvSpPr>
            <a:spLocks noGrp="1"/>
          </p:cNvSpPr>
          <p:nvPr>
            <p:ph type="subTitle" idx="1"/>
          </p:nvPr>
        </p:nvSpPr>
        <p:spPr>
          <a:xfrm>
            <a:off x="1438778" y="2544621"/>
            <a:ext cx="6400800" cy="723900"/>
          </a:xfrm>
        </p:spPr>
        <p:txBody>
          <a:bodyPr>
            <a:normAutofit/>
          </a:bodyPr>
          <a:lstStyle/>
          <a:p>
            <a:r>
              <a:rPr lang="en-US" sz="4000" dirty="0">
                <a:solidFill>
                  <a:srgbClr val="C00000"/>
                </a:solidFill>
                <a:latin typeface="+mj-lt"/>
                <a:cs typeface="Arial" pitchFamily="34" charset="0"/>
              </a:rPr>
              <a:t>Mixing with Traffic</a:t>
            </a:r>
          </a:p>
        </p:txBody>
      </p:sp>
      <p:sp>
        <p:nvSpPr>
          <p:cNvPr id="5" name="Rectangle 2"/>
          <p:cNvSpPr>
            <a:spLocks noChangeArrowheads="1"/>
          </p:cNvSpPr>
          <p:nvPr/>
        </p:nvSpPr>
        <p:spPr bwMode="auto">
          <a:xfrm>
            <a:off x="464694" y="499269"/>
            <a:ext cx="83195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buClr>
                <a:schemeClr val="accent2"/>
              </a:buClr>
              <a:buFont typeface="Monotype Sorts" charset="0"/>
              <a:buNone/>
            </a:pPr>
            <a:r>
              <a:rPr kumimoji="1" lang="en-US" sz="2400" dirty="0">
                <a:solidFill>
                  <a:schemeClr val="bg1">
                    <a:lumMod val="75000"/>
                  </a:schemeClr>
                </a:solidFill>
                <a:latin typeface="+mj-lt"/>
                <a:cs typeface="Arial" pitchFamily="34" charset="0"/>
              </a:rPr>
              <a:t>Montana Teen Driver Education and Training</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2259" y="3765815"/>
            <a:ext cx="1262995" cy="124572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4236" y="3832670"/>
            <a:ext cx="1162755" cy="1178872"/>
          </a:xfrm>
          <a:prstGeom prst="rect">
            <a:avLst/>
          </a:prstGeom>
        </p:spPr>
      </p:pic>
      <p:pic>
        <p:nvPicPr>
          <p:cNvPr id="8" name="Picture 6" descr="http://members.aol.com/rmoeuradot/200x200/reg/R1-2.gif"/>
          <p:cNvPicPr>
            <a:picLocks noChangeAspect="1" noChangeArrowheads="1"/>
          </p:cNvPicPr>
          <p:nvPr/>
        </p:nvPicPr>
        <p:blipFill>
          <a:blip r:embed="rId5" r:link="rId6" cstate="print">
            <a:extLst>
              <a:ext uri="{28A0092B-C50C-407E-A947-70E740481C1C}">
                <a14:useLocalDpi xmlns:a14="http://schemas.microsoft.com/office/drawing/2010/main"/>
              </a:ext>
            </a:extLst>
          </a:blip>
          <a:srcRect/>
          <a:stretch>
            <a:fillRect/>
          </a:stretch>
        </p:blipFill>
        <p:spPr bwMode="auto">
          <a:xfrm>
            <a:off x="3845343" y="3803203"/>
            <a:ext cx="1453314" cy="14533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236978" y="5791199"/>
            <a:ext cx="778352" cy="696659"/>
          </a:xfrm>
          <a:prstGeom prst="rect">
            <a:avLst/>
          </a:prstGeom>
        </p:spPr>
      </p:pic>
    </p:spTree>
    <p:extLst>
      <p:ext uri="{BB962C8B-B14F-4D97-AF65-F5344CB8AC3E}">
        <p14:creationId xmlns:p14="http://schemas.microsoft.com/office/powerpoint/2010/main" val="3013356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932"/>
            <a:ext cx="8229600" cy="860681"/>
          </a:xfrm>
        </p:spPr>
        <p:txBody>
          <a:bodyPr>
            <a:normAutofit/>
          </a:bodyPr>
          <a:lstStyle/>
          <a:p>
            <a:r>
              <a:rPr lang="en-US" sz="4000" dirty="0">
                <a:solidFill>
                  <a:srgbClr val="C00000"/>
                </a:solidFill>
                <a:latin typeface="+mj-lt"/>
              </a:rPr>
              <a:t>Intersections</a:t>
            </a:r>
          </a:p>
        </p:txBody>
      </p:sp>
      <p:sp>
        <p:nvSpPr>
          <p:cNvPr id="3" name="Content Placeholder 2"/>
          <p:cNvSpPr>
            <a:spLocks noGrp="1"/>
          </p:cNvSpPr>
          <p:nvPr>
            <p:ph idx="1"/>
          </p:nvPr>
        </p:nvSpPr>
        <p:spPr>
          <a:xfrm>
            <a:off x="1076325" y="1524000"/>
            <a:ext cx="6886576" cy="4525963"/>
          </a:xfrm>
        </p:spPr>
        <p:txBody>
          <a:bodyPr/>
          <a:lstStyle/>
          <a:p>
            <a:r>
              <a:rPr lang="en-US" dirty="0">
                <a:latin typeface="+mj-lt"/>
              </a:rPr>
              <a:t>Types of Intersections</a:t>
            </a:r>
          </a:p>
          <a:p>
            <a:pPr lvl="1"/>
            <a:r>
              <a:rPr lang="en-US" dirty="0">
                <a:latin typeface="+mj-lt"/>
              </a:rPr>
              <a:t>Uncontrolled</a:t>
            </a:r>
          </a:p>
          <a:p>
            <a:pPr lvl="1"/>
            <a:r>
              <a:rPr lang="en-US" dirty="0">
                <a:latin typeface="+mj-lt"/>
              </a:rPr>
              <a:t>Controlled</a:t>
            </a:r>
          </a:p>
          <a:p>
            <a:pPr lvl="1"/>
            <a:r>
              <a:rPr lang="en-US" dirty="0">
                <a:latin typeface="+mj-lt"/>
              </a:rPr>
              <a:t>Residential</a:t>
            </a:r>
          </a:p>
          <a:p>
            <a:pPr lvl="1"/>
            <a:r>
              <a:rPr lang="en-US" dirty="0">
                <a:latin typeface="+mj-lt"/>
              </a:rPr>
              <a:t>Roundabouts </a:t>
            </a:r>
          </a:p>
          <a:p>
            <a:pPr lvl="1"/>
            <a:endParaRPr lang="en-US" dirty="0">
              <a:latin typeface="+mj-lt"/>
            </a:endParaRPr>
          </a:p>
          <a:p>
            <a:r>
              <a:rPr lang="en-US" dirty="0">
                <a:latin typeface="+mj-lt"/>
              </a:rPr>
              <a:t>Driver Responsibilities</a:t>
            </a:r>
          </a:p>
          <a:p>
            <a:pPr lvl="1"/>
            <a:r>
              <a:rPr lang="en-US" dirty="0">
                <a:latin typeface="+mj-lt"/>
              </a:rPr>
              <a:t>Remember essential questions</a:t>
            </a:r>
          </a:p>
          <a:p>
            <a:endParaRPr lang="en-US" dirty="0"/>
          </a:p>
        </p:txBody>
      </p:sp>
      <p:sp>
        <p:nvSpPr>
          <p:cNvPr id="4" name="Slide Number Placeholder 3"/>
          <p:cNvSpPr>
            <a:spLocks noGrp="1"/>
          </p:cNvSpPr>
          <p:nvPr>
            <p:ph type="sldNum" sz="quarter" idx="12"/>
          </p:nvPr>
        </p:nvSpPr>
        <p:spPr/>
        <p:txBody>
          <a:bodyPr/>
          <a:lstStyle/>
          <a:p>
            <a:fld id="{AF4AF698-6708-A043-ABCE-7D48872CC542}" type="slidenum">
              <a:rPr lang="en-US" smtClean="0"/>
              <a:pPr/>
              <a:t>10</a:t>
            </a:fld>
            <a:endParaRPr lang="en-US"/>
          </a:p>
        </p:txBody>
      </p:sp>
    </p:spTree>
    <p:extLst>
      <p:ext uri="{BB962C8B-B14F-4D97-AF65-F5344CB8AC3E}">
        <p14:creationId xmlns:p14="http://schemas.microsoft.com/office/powerpoint/2010/main" val="2996203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095375"/>
          </a:xfrm>
        </p:spPr>
        <p:txBody>
          <a:bodyPr>
            <a:noAutofit/>
          </a:bodyPr>
          <a:lstStyle/>
          <a:p>
            <a:r>
              <a:rPr lang="en-US" sz="4000" dirty="0">
                <a:latin typeface="+mj-lt"/>
              </a:rPr>
              <a:t>Student Activity 2: </a:t>
            </a:r>
            <a:r>
              <a:rPr lang="en-US" sz="4000" dirty="0">
                <a:solidFill>
                  <a:srgbClr val="C00000"/>
                </a:solidFill>
                <a:latin typeface="+mj-lt"/>
              </a:rPr>
              <a:t>Looking for Clues</a:t>
            </a:r>
            <a:endParaRPr lang="en-US" sz="3600" b="1" dirty="0">
              <a:latin typeface="+mj-lt"/>
            </a:endParaRPr>
          </a:p>
        </p:txBody>
      </p:sp>
      <p:sp>
        <p:nvSpPr>
          <p:cNvPr id="3" name="Content Placeholder 2"/>
          <p:cNvSpPr>
            <a:spLocks noGrp="1"/>
          </p:cNvSpPr>
          <p:nvPr>
            <p:ph idx="1"/>
          </p:nvPr>
        </p:nvSpPr>
        <p:spPr/>
        <p:txBody>
          <a:bodyPr>
            <a:normAutofit/>
          </a:bodyPr>
          <a:lstStyle/>
          <a:p>
            <a:pPr marL="0" indent="0">
              <a:spcBef>
                <a:spcPts val="600"/>
              </a:spcBef>
              <a:spcAft>
                <a:spcPts val="1200"/>
              </a:spcAft>
              <a:buNone/>
            </a:pPr>
            <a:r>
              <a:rPr lang="en-US" dirty="0">
                <a:latin typeface="+mj-lt"/>
              </a:rPr>
              <a:t>Working in groups of two or three answer the following questions:</a:t>
            </a:r>
          </a:p>
          <a:p>
            <a:pPr lvl="1">
              <a:spcBef>
                <a:spcPts val="600"/>
              </a:spcBef>
              <a:spcAft>
                <a:spcPts val="1200"/>
              </a:spcAft>
            </a:pPr>
            <a:r>
              <a:rPr lang="en-US" sz="2400" dirty="0">
                <a:latin typeface="+mj-lt"/>
              </a:rPr>
              <a:t>What are ways we know (cues or clues) that we are approaching an intersection?</a:t>
            </a:r>
          </a:p>
          <a:p>
            <a:pPr lvl="1">
              <a:spcBef>
                <a:spcPts val="600"/>
              </a:spcBef>
              <a:spcAft>
                <a:spcPts val="1200"/>
              </a:spcAft>
            </a:pPr>
            <a:r>
              <a:rPr lang="en-US" sz="2400" dirty="0">
                <a:latin typeface="+mj-lt"/>
              </a:rPr>
              <a:t>What is the difference between a controlled and an uncontrolled intersection?</a:t>
            </a:r>
          </a:p>
          <a:p>
            <a:pPr lvl="1">
              <a:spcBef>
                <a:spcPts val="600"/>
              </a:spcBef>
              <a:spcAft>
                <a:spcPts val="1200"/>
              </a:spcAft>
            </a:pPr>
            <a:r>
              <a:rPr lang="en-US" sz="2400" dirty="0">
                <a:latin typeface="+mj-lt"/>
              </a:rPr>
              <a:t>What signs or signals are used to control traffic at an intersection?</a:t>
            </a:r>
          </a:p>
        </p:txBody>
      </p:sp>
      <p:sp>
        <p:nvSpPr>
          <p:cNvPr id="4" name="Slide Number Placeholder 3"/>
          <p:cNvSpPr>
            <a:spLocks noGrp="1"/>
          </p:cNvSpPr>
          <p:nvPr>
            <p:ph type="sldNum" sz="quarter" idx="12"/>
          </p:nvPr>
        </p:nvSpPr>
        <p:spPr/>
        <p:txBody>
          <a:bodyPr/>
          <a:lstStyle/>
          <a:p>
            <a:fld id="{AF4AF698-6708-A043-ABCE-7D48872CC542}" type="slidenum">
              <a:rPr lang="en-US" smtClean="0"/>
              <a:pPr/>
              <a:t>11</a:t>
            </a:fld>
            <a:endParaRPr lang="en-US"/>
          </a:p>
        </p:txBody>
      </p:sp>
    </p:spTree>
    <p:extLst>
      <p:ext uri="{BB962C8B-B14F-4D97-AF65-F5344CB8AC3E}">
        <p14:creationId xmlns:p14="http://schemas.microsoft.com/office/powerpoint/2010/main" val="2615859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2-08-14 at 3.11.51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48" y="1391346"/>
            <a:ext cx="9144000" cy="5478199"/>
          </a:xfrm>
          <a:prstGeom prst="rect">
            <a:avLst/>
          </a:prstGeom>
        </p:spPr>
      </p:pic>
      <p:sp>
        <p:nvSpPr>
          <p:cNvPr id="2" name="Title 1"/>
          <p:cNvSpPr>
            <a:spLocks noGrp="1"/>
          </p:cNvSpPr>
          <p:nvPr>
            <p:ph type="title"/>
          </p:nvPr>
        </p:nvSpPr>
        <p:spPr>
          <a:xfrm>
            <a:off x="457200" y="259908"/>
            <a:ext cx="8229600" cy="790575"/>
          </a:xfrm>
        </p:spPr>
        <p:txBody>
          <a:bodyPr>
            <a:normAutofit/>
          </a:bodyPr>
          <a:lstStyle/>
          <a:p>
            <a:r>
              <a:rPr lang="en-US" sz="4000" dirty="0">
                <a:solidFill>
                  <a:srgbClr val="C00000"/>
                </a:solidFill>
                <a:latin typeface="+mj-lt"/>
              </a:rPr>
              <a:t>Intersections</a:t>
            </a:r>
          </a:p>
        </p:txBody>
      </p:sp>
      <p:sp>
        <p:nvSpPr>
          <p:cNvPr id="4" name="Slide Number Placeholder 3"/>
          <p:cNvSpPr>
            <a:spLocks noGrp="1"/>
          </p:cNvSpPr>
          <p:nvPr>
            <p:ph type="sldNum" sz="quarter" idx="12"/>
          </p:nvPr>
        </p:nvSpPr>
        <p:spPr/>
        <p:txBody>
          <a:bodyPr/>
          <a:lstStyle/>
          <a:p>
            <a:fld id="{AF4AF698-6708-A043-ABCE-7D48872CC542}" type="slidenum">
              <a:rPr lang="en-US" smtClean="0"/>
              <a:pPr/>
              <a:t>12</a:t>
            </a:fld>
            <a:endParaRPr lang="en-US"/>
          </a:p>
        </p:txBody>
      </p:sp>
      <p:sp>
        <p:nvSpPr>
          <p:cNvPr id="9" name="TextBox 8"/>
          <p:cNvSpPr txBox="1"/>
          <p:nvPr/>
        </p:nvSpPr>
        <p:spPr>
          <a:xfrm>
            <a:off x="2407948" y="5615582"/>
            <a:ext cx="6048374" cy="923330"/>
          </a:xfrm>
          <a:prstGeom prst="rect">
            <a:avLst/>
          </a:prstGeom>
          <a:solidFill>
            <a:schemeClr val="tx1">
              <a:lumMod val="65000"/>
              <a:lumOff val="35000"/>
              <a:alpha val="65000"/>
            </a:schemeClr>
          </a:solidFill>
        </p:spPr>
        <p:txBody>
          <a:bodyPr wrap="square" rtlCol="0">
            <a:spAutoFit/>
          </a:bodyPr>
          <a:lstStyle/>
          <a:p>
            <a:pPr algn="ctr"/>
            <a:r>
              <a:rPr lang="en-US" dirty="0">
                <a:solidFill>
                  <a:srgbClr val="FFFF00"/>
                </a:solidFill>
              </a:rPr>
              <a:t>Controlled or uncontrolled? </a:t>
            </a:r>
          </a:p>
          <a:p>
            <a:pPr algn="ctr"/>
            <a:r>
              <a:rPr lang="en-US" dirty="0">
                <a:solidFill>
                  <a:srgbClr val="FFFF00"/>
                </a:solidFill>
              </a:rPr>
              <a:t>How do you know?</a:t>
            </a:r>
          </a:p>
          <a:p>
            <a:pPr algn="ctr"/>
            <a:r>
              <a:rPr lang="en-US" dirty="0">
                <a:solidFill>
                  <a:srgbClr val="FFFF00"/>
                </a:solidFill>
              </a:rPr>
              <a:t>Where should you check when you approach this intersection?</a:t>
            </a:r>
          </a:p>
        </p:txBody>
      </p:sp>
    </p:spTree>
    <p:extLst>
      <p:ext uri="{BB962C8B-B14F-4D97-AF65-F5344CB8AC3E}">
        <p14:creationId xmlns:p14="http://schemas.microsoft.com/office/powerpoint/2010/main" val="771329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6-27 at 9.23.06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14105"/>
            <a:ext cx="9144000" cy="4843895"/>
          </a:xfrm>
          <a:prstGeom prst="rect">
            <a:avLst/>
          </a:prstGeom>
        </p:spPr>
      </p:pic>
      <p:sp>
        <p:nvSpPr>
          <p:cNvPr id="2" name="Title 1"/>
          <p:cNvSpPr>
            <a:spLocks noGrp="1"/>
          </p:cNvSpPr>
          <p:nvPr>
            <p:ph type="title"/>
          </p:nvPr>
        </p:nvSpPr>
        <p:spPr>
          <a:xfrm>
            <a:off x="160758" y="310821"/>
            <a:ext cx="8753162" cy="1322179"/>
          </a:xfrm>
          <a:solidFill>
            <a:schemeClr val="bg1"/>
          </a:solidFill>
        </p:spPr>
        <p:txBody>
          <a:bodyPr>
            <a:noAutofit/>
          </a:bodyPr>
          <a:lstStyle/>
          <a:p>
            <a:r>
              <a:rPr lang="en-US" sz="2800" dirty="0">
                <a:latin typeface="+mj-lt"/>
              </a:rPr>
              <a:t>Cross traffic does not need to stop.  </a:t>
            </a:r>
            <a:br>
              <a:rPr lang="en-US" sz="2800" dirty="0">
                <a:latin typeface="+mj-lt"/>
              </a:rPr>
            </a:br>
            <a:r>
              <a:rPr lang="en-US" sz="2800" dirty="0">
                <a:latin typeface="+mj-lt"/>
              </a:rPr>
              <a:t>You intend to continue ahead.  </a:t>
            </a:r>
            <a:br>
              <a:rPr lang="en-US" sz="2800" dirty="0">
                <a:latin typeface="+mj-lt"/>
              </a:rPr>
            </a:br>
            <a:r>
              <a:rPr lang="en-US" sz="2800" dirty="0">
                <a:latin typeface="+mj-lt"/>
              </a:rPr>
              <a:t>What should you do and who must yield?</a:t>
            </a:r>
          </a:p>
        </p:txBody>
      </p:sp>
      <p:sp>
        <p:nvSpPr>
          <p:cNvPr id="5" name="Slide Number Placeholder 4"/>
          <p:cNvSpPr>
            <a:spLocks noGrp="1"/>
          </p:cNvSpPr>
          <p:nvPr>
            <p:ph type="sldNum" sz="quarter" idx="12"/>
          </p:nvPr>
        </p:nvSpPr>
        <p:spPr/>
        <p:txBody>
          <a:bodyPr/>
          <a:lstStyle/>
          <a:p>
            <a:fld id="{AF4AF698-6708-A043-ABCE-7D48872CC542}" type="slidenum">
              <a:rPr lang="en-US" smtClean="0"/>
              <a:pPr/>
              <a:t>13</a:t>
            </a:fld>
            <a:endParaRPr lang="en-US"/>
          </a:p>
        </p:txBody>
      </p:sp>
      <p:sp>
        <p:nvSpPr>
          <p:cNvPr id="4" name="TextBox 3"/>
          <p:cNvSpPr txBox="1"/>
          <p:nvPr/>
        </p:nvSpPr>
        <p:spPr>
          <a:xfrm>
            <a:off x="3169451" y="5890795"/>
            <a:ext cx="4384829" cy="646331"/>
          </a:xfrm>
          <a:prstGeom prst="rect">
            <a:avLst/>
          </a:prstGeom>
          <a:noFill/>
        </p:spPr>
        <p:txBody>
          <a:bodyPr wrap="square" rtlCol="0">
            <a:spAutoFit/>
          </a:bodyPr>
          <a:lstStyle/>
          <a:p>
            <a:r>
              <a:rPr lang="en-US" dirty="0">
                <a:solidFill>
                  <a:srgbClr val="FFFF00"/>
                </a:solidFill>
              </a:rPr>
              <a:t>Where should you stop?  </a:t>
            </a:r>
          </a:p>
          <a:p>
            <a:r>
              <a:rPr lang="en-US" dirty="0">
                <a:solidFill>
                  <a:srgbClr val="FFFF00"/>
                </a:solidFill>
              </a:rPr>
              <a:t>How should you search this intersection?</a:t>
            </a:r>
          </a:p>
        </p:txBody>
      </p:sp>
    </p:spTree>
    <p:extLst>
      <p:ext uri="{BB962C8B-B14F-4D97-AF65-F5344CB8AC3E}">
        <p14:creationId xmlns:p14="http://schemas.microsoft.com/office/powerpoint/2010/main" val="2025057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08-14 at 3.15.52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65"/>
            <a:ext cx="9158288" cy="5918327"/>
          </a:xfrm>
          <a:prstGeom prst="rect">
            <a:avLst/>
          </a:prstGeom>
        </p:spPr>
      </p:pic>
      <p:sp>
        <p:nvSpPr>
          <p:cNvPr id="3" name="Content Placeholder 2"/>
          <p:cNvSpPr>
            <a:spLocks noGrp="1"/>
          </p:cNvSpPr>
          <p:nvPr>
            <p:ph idx="1"/>
          </p:nvPr>
        </p:nvSpPr>
        <p:spPr/>
        <p:txBody>
          <a:bodyPr/>
          <a:lstStyle/>
          <a:p>
            <a:pPr marL="457200"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AF4AF698-6708-A043-ABCE-7D48872CC542}" type="slidenum">
              <a:rPr lang="en-US" smtClean="0"/>
              <a:pPr/>
              <a:t>14</a:t>
            </a:fld>
            <a:endParaRPr lang="en-US"/>
          </a:p>
        </p:txBody>
      </p:sp>
      <p:sp>
        <p:nvSpPr>
          <p:cNvPr id="9" name="TextBox 8"/>
          <p:cNvSpPr txBox="1"/>
          <p:nvPr/>
        </p:nvSpPr>
        <p:spPr>
          <a:xfrm>
            <a:off x="2097231" y="4940873"/>
            <a:ext cx="4606637" cy="646331"/>
          </a:xfrm>
          <a:prstGeom prst="rect">
            <a:avLst/>
          </a:prstGeom>
          <a:solidFill>
            <a:schemeClr val="tx1">
              <a:lumMod val="65000"/>
              <a:lumOff val="35000"/>
              <a:alpha val="65000"/>
            </a:schemeClr>
          </a:solidFill>
        </p:spPr>
        <p:txBody>
          <a:bodyPr wrap="square" rtlCol="0">
            <a:spAutoFit/>
          </a:bodyPr>
          <a:lstStyle/>
          <a:p>
            <a:pPr algn="ctr"/>
            <a:r>
              <a:rPr lang="en-US" dirty="0">
                <a:solidFill>
                  <a:srgbClr val="FFFF00"/>
                </a:solidFill>
              </a:rPr>
              <a:t>Controlled or uncontrolled? </a:t>
            </a:r>
          </a:p>
          <a:p>
            <a:pPr algn="ctr"/>
            <a:r>
              <a:rPr lang="en-US" dirty="0">
                <a:solidFill>
                  <a:srgbClr val="FFFF00"/>
                </a:solidFill>
              </a:rPr>
              <a:t>How do you know?</a:t>
            </a:r>
          </a:p>
        </p:txBody>
      </p:sp>
    </p:spTree>
    <p:extLst>
      <p:ext uri="{BB962C8B-B14F-4D97-AF65-F5344CB8AC3E}">
        <p14:creationId xmlns:p14="http://schemas.microsoft.com/office/powerpoint/2010/main" val="3501627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8-14 at 3.22.31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3197" y="0"/>
            <a:ext cx="9729650" cy="5928851"/>
          </a:xfrm>
          <a:prstGeom prst="rect">
            <a:avLst/>
          </a:prstGeom>
        </p:spPr>
      </p:pic>
      <p:sp>
        <p:nvSpPr>
          <p:cNvPr id="3" name="Content Placeholder 2"/>
          <p:cNvSpPr>
            <a:spLocks noGrp="1"/>
          </p:cNvSpPr>
          <p:nvPr>
            <p:ph idx="1"/>
          </p:nvPr>
        </p:nvSpPr>
        <p:spPr>
          <a:xfrm>
            <a:off x="762000" y="1600200"/>
            <a:ext cx="8229600" cy="4525963"/>
          </a:xfrm>
        </p:spPr>
        <p:txBody>
          <a:bodyPr/>
          <a:lstStyle/>
          <a:p>
            <a:pPr marL="457200"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AF4AF698-6708-A043-ABCE-7D48872CC542}" type="slidenum">
              <a:rPr lang="en-US" smtClean="0"/>
              <a:pPr/>
              <a:t>15</a:t>
            </a:fld>
            <a:endParaRPr lang="en-US"/>
          </a:p>
        </p:txBody>
      </p:sp>
      <p:sp>
        <p:nvSpPr>
          <p:cNvPr id="9" name="TextBox 8"/>
          <p:cNvSpPr txBox="1"/>
          <p:nvPr/>
        </p:nvSpPr>
        <p:spPr>
          <a:xfrm>
            <a:off x="2115896" y="5047386"/>
            <a:ext cx="4606637" cy="646331"/>
          </a:xfrm>
          <a:prstGeom prst="rect">
            <a:avLst/>
          </a:prstGeom>
          <a:solidFill>
            <a:schemeClr val="tx1">
              <a:lumMod val="65000"/>
              <a:lumOff val="35000"/>
              <a:alpha val="65000"/>
            </a:schemeClr>
          </a:solidFill>
        </p:spPr>
        <p:txBody>
          <a:bodyPr wrap="square" rtlCol="0">
            <a:spAutoFit/>
          </a:bodyPr>
          <a:lstStyle/>
          <a:p>
            <a:pPr algn="ctr"/>
            <a:r>
              <a:rPr lang="en-US" dirty="0">
                <a:solidFill>
                  <a:srgbClr val="FFFF00"/>
                </a:solidFill>
              </a:rPr>
              <a:t>Controlled or uncontrolled? </a:t>
            </a:r>
          </a:p>
          <a:p>
            <a:pPr algn="ctr"/>
            <a:r>
              <a:rPr lang="en-US" dirty="0">
                <a:solidFill>
                  <a:srgbClr val="FFFF00"/>
                </a:solidFill>
              </a:rPr>
              <a:t>How do you know?</a:t>
            </a:r>
          </a:p>
        </p:txBody>
      </p:sp>
    </p:spTree>
    <p:extLst>
      <p:ext uri="{BB962C8B-B14F-4D97-AF65-F5344CB8AC3E}">
        <p14:creationId xmlns:p14="http://schemas.microsoft.com/office/powerpoint/2010/main" val="3070119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08-14 at 3.28.16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093"/>
            <a:ext cx="9144000" cy="5943600"/>
          </a:xfrm>
          <a:prstGeom prst="rect">
            <a:avLst/>
          </a:prstGeom>
        </p:spPr>
      </p:pic>
      <p:sp>
        <p:nvSpPr>
          <p:cNvPr id="3" name="Content Placeholder 2"/>
          <p:cNvSpPr>
            <a:spLocks noGrp="1"/>
          </p:cNvSpPr>
          <p:nvPr>
            <p:ph idx="1"/>
          </p:nvPr>
        </p:nvSpPr>
        <p:spPr/>
        <p:txBody>
          <a:bodyPr/>
          <a:lstStyle/>
          <a:p>
            <a:pPr marL="457200"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AF4AF698-6708-A043-ABCE-7D48872CC542}" type="slidenum">
              <a:rPr lang="en-US" smtClean="0"/>
              <a:pPr/>
              <a:t>16</a:t>
            </a:fld>
            <a:endParaRPr lang="en-US"/>
          </a:p>
        </p:txBody>
      </p:sp>
      <p:sp>
        <p:nvSpPr>
          <p:cNvPr id="9" name="TextBox 8"/>
          <p:cNvSpPr txBox="1"/>
          <p:nvPr/>
        </p:nvSpPr>
        <p:spPr>
          <a:xfrm>
            <a:off x="2285993" y="4976196"/>
            <a:ext cx="4606637" cy="646331"/>
          </a:xfrm>
          <a:prstGeom prst="rect">
            <a:avLst/>
          </a:prstGeom>
          <a:solidFill>
            <a:schemeClr val="tx1">
              <a:lumMod val="65000"/>
              <a:lumOff val="35000"/>
              <a:alpha val="65000"/>
            </a:schemeClr>
          </a:solidFill>
        </p:spPr>
        <p:txBody>
          <a:bodyPr wrap="square" rtlCol="0">
            <a:spAutoFit/>
          </a:bodyPr>
          <a:lstStyle/>
          <a:p>
            <a:pPr algn="ctr"/>
            <a:r>
              <a:rPr lang="en-US" dirty="0">
                <a:solidFill>
                  <a:srgbClr val="FFFF00"/>
                </a:solidFill>
              </a:rPr>
              <a:t>Controlled or uncontrolled? </a:t>
            </a:r>
          </a:p>
          <a:p>
            <a:pPr algn="ctr"/>
            <a:r>
              <a:rPr lang="en-US" dirty="0">
                <a:solidFill>
                  <a:srgbClr val="FFFF00"/>
                </a:solidFill>
              </a:rPr>
              <a:t>How do you know?</a:t>
            </a:r>
          </a:p>
        </p:txBody>
      </p:sp>
    </p:spTree>
    <p:extLst>
      <p:ext uri="{BB962C8B-B14F-4D97-AF65-F5344CB8AC3E}">
        <p14:creationId xmlns:p14="http://schemas.microsoft.com/office/powerpoint/2010/main" val="3458559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8-14 at 3.40.46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9173814" cy="5829301"/>
          </a:xfrm>
          <a:prstGeom prst="rect">
            <a:avLst/>
          </a:prstGeom>
        </p:spPr>
      </p:pic>
      <p:sp>
        <p:nvSpPr>
          <p:cNvPr id="3" name="Content Placeholder 2"/>
          <p:cNvSpPr>
            <a:spLocks noGrp="1"/>
          </p:cNvSpPr>
          <p:nvPr>
            <p:ph idx="1"/>
          </p:nvPr>
        </p:nvSpPr>
        <p:spPr/>
        <p:txBody>
          <a:bodyPr/>
          <a:lstStyle/>
          <a:p>
            <a:pPr marL="457200"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AF4AF698-6708-A043-ABCE-7D48872CC542}" type="slidenum">
              <a:rPr lang="en-US" smtClean="0"/>
              <a:pPr/>
              <a:t>17</a:t>
            </a:fld>
            <a:endParaRPr lang="en-US"/>
          </a:p>
        </p:txBody>
      </p:sp>
      <p:sp>
        <p:nvSpPr>
          <p:cNvPr id="9" name="TextBox 8"/>
          <p:cNvSpPr txBox="1"/>
          <p:nvPr/>
        </p:nvSpPr>
        <p:spPr>
          <a:xfrm>
            <a:off x="2723375" y="4740564"/>
            <a:ext cx="5000632" cy="923330"/>
          </a:xfrm>
          <a:prstGeom prst="rect">
            <a:avLst/>
          </a:prstGeom>
          <a:solidFill>
            <a:schemeClr val="tx1">
              <a:lumMod val="65000"/>
              <a:lumOff val="35000"/>
              <a:alpha val="65000"/>
            </a:schemeClr>
          </a:solidFill>
        </p:spPr>
        <p:txBody>
          <a:bodyPr wrap="square" rtlCol="0">
            <a:spAutoFit/>
          </a:bodyPr>
          <a:lstStyle/>
          <a:p>
            <a:pPr algn="ctr"/>
            <a:r>
              <a:rPr lang="en-US" dirty="0">
                <a:solidFill>
                  <a:srgbClr val="FFFF00"/>
                </a:solidFill>
              </a:rPr>
              <a:t>Controlled or uncontrolled? </a:t>
            </a:r>
          </a:p>
          <a:p>
            <a:pPr algn="ctr"/>
            <a:r>
              <a:rPr lang="en-US" dirty="0">
                <a:solidFill>
                  <a:srgbClr val="FFFF00"/>
                </a:solidFill>
              </a:rPr>
              <a:t>How do you know?</a:t>
            </a:r>
          </a:p>
          <a:p>
            <a:pPr algn="ctr"/>
            <a:r>
              <a:rPr lang="en-US" dirty="0">
                <a:solidFill>
                  <a:srgbClr val="FFFF00"/>
                </a:solidFill>
              </a:rPr>
              <a:t>What other action is prohibited?</a:t>
            </a:r>
          </a:p>
        </p:txBody>
      </p:sp>
    </p:spTree>
    <p:extLst>
      <p:ext uri="{BB962C8B-B14F-4D97-AF65-F5344CB8AC3E}">
        <p14:creationId xmlns:p14="http://schemas.microsoft.com/office/powerpoint/2010/main" val="2887786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AF4AF698-6708-A043-ABCE-7D48872CC542}" type="slidenum">
              <a:rPr lang="en-US" smtClean="0"/>
              <a:pPr/>
              <a:t>18</a:t>
            </a:fld>
            <a:endParaRPr lang="en-US"/>
          </a:p>
        </p:txBody>
      </p:sp>
      <p:pic>
        <p:nvPicPr>
          <p:cNvPr id="6" name="Picture 5" descr="Screen Shot 2012-08-16 at 6.54.37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33" y="-786581"/>
            <a:ext cx="9144000" cy="6583362"/>
          </a:xfrm>
          <a:prstGeom prst="rect">
            <a:avLst/>
          </a:prstGeom>
        </p:spPr>
      </p:pic>
      <p:sp>
        <p:nvSpPr>
          <p:cNvPr id="7" name="TextBox 6"/>
          <p:cNvSpPr txBox="1"/>
          <p:nvPr/>
        </p:nvSpPr>
        <p:spPr>
          <a:xfrm>
            <a:off x="1865559" y="4207757"/>
            <a:ext cx="4790880" cy="1200329"/>
          </a:xfrm>
          <a:prstGeom prst="rect">
            <a:avLst/>
          </a:prstGeom>
          <a:solidFill>
            <a:schemeClr val="tx1">
              <a:lumMod val="65000"/>
              <a:lumOff val="35000"/>
              <a:alpha val="65000"/>
            </a:schemeClr>
          </a:solidFill>
        </p:spPr>
        <p:txBody>
          <a:bodyPr wrap="square" rtlCol="0">
            <a:spAutoFit/>
          </a:bodyPr>
          <a:lstStyle/>
          <a:p>
            <a:pPr algn="ctr"/>
            <a:r>
              <a:rPr lang="en-US" dirty="0">
                <a:solidFill>
                  <a:srgbClr val="FFFF00"/>
                </a:solidFill>
              </a:rPr>
              <a:t>Controlled or uncontrolled? </a:t>
            </a:r>
          </a:p>
          <a:p>
            <a:pPr algn="ctr"/>
            <a:r>
              <a:rPr lang="en-US" dirty="0">
                <a:solidFill>
                  <a:srgbClr val="FFFF00"/>
                </a:solidFill>
              </a:rPr>
              <a:t>How do you know?</a:t>
            </a:r>
          </a:p>
          <a:p>
            <a:pPr algn="ctr"/>
            <a:r>
              <a:rPr lang="en-US" dirty="0">
                <a:solidFill>
                  <a:srgbClr val="FFFF00"/>
                </a:solidFill>
              </a:rPr>
              <a:t>What other zone should you check when approaching this situation?</a:t>
            </a:r>
          </a:p>
        </p:txBody>
      </p:sp>
    </p:spTree>
    <p:extLst>
      <p:ext uri="{BB962C8B-B14F-4D97-AF65-F5344CB8AC3E}">
        <p14:creationId xmlns:p14="http://schemas.microsoft.com/office/powerpoint/2010/main" val="1034665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ural rao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94683"/>
            <a:ext cx="9144000" cy="6858000"/>
          </a:xfrm>
          <a:prstGeom prst="rect">
            <a:avLst/>
          </a:prstGeom>
        </p:spPr>
      </p:pic>
      <p:sp>
        <p:nvSpPr>
          <p:cNvPr id="4" name="Slide Number Placeholder 3"/>
          <p:cNvSpPr>
            <a:spLocks noGrp="1"/>
          </p:cNvSpPr>
          <p:nvPr>
            <p:ph type="sldNum" sz="quarter" idx="12"/>
          </p:nvPr>
        </p:nvSpPr>
        <p:spPr/>
        <p:txBody>
          <a:bodyPr/>
          <a:lstStyle/>
          <a:p>
            <a:fld id="{AF4AF698-6708-A043-ABCE-7D48872CC542}" type="slidenum">
              <a:rPr lang="en-US" smtClean="0"/>
              <a:pPr/>
              <a:t>19</a:t>
            </a:fld>
            <a:endParaRPr lang="en-US"/>
          </a:p>
        </p:txBody>
      </p:sp>
      <p:sp>
        <p:nvSpPr>
          <p:cNvPr id="7" name="TextBox 6"/>
          <p:cNvSpPr txBox="1"/>
          <p:nvPr/>
        </p:nvSpPr>
        <p:spPr>
          <a:xfrm>
            <a:off x="1356853" y="4418700"/>
            <a:ext cx="6567950" cy="1200329"/>
          </a:xfrm>
          <a:prstGeom prst="rect">
            <a:avLst/>
          </a:prstGeom>
          <a:solidFill>
            <a:schemeClr val="tx1">
              <a:lumMod val="65000"/>
              <a:lumOff val="35000"/>
              <a:alpha val="65000"/>
            </a:schemeClr>
          </a:solidFill>
        </p:spPr>
        <p:txBody>
          <a:bodyPr wrap="square" rtlCol="0">
            <a:spAutoFit/>
          </a:bodyPr>
          <a:lstStyle/>
          <a:p>
            <a:r>
              <a:rPr lang="en-US" dirty="0">
                <a:solidFill>
                  <a:srgbClr val="FFFF00"/>
                </a:solidFill>
              </a:rPr>
              <a:t>Controlled or uncontrolled? </a:t>
            </a:r>
          </a:p>
          <a:p>
            <a:r>
              <a:rPr lang="en-US" dirty="0">
                <a:solidFill>
                  <a:srgbClr val="FFFF00"/>
                </a:solidFill>
              </a:rPr>
              <a:t>How do you know?</a:t>
            </a:r>
          </a:p>
          <a:p>
            <a:r>
              <a:rPr lang="en-US" dirty="0">
                <a:solidFill>
                  <a:srgbClr val="FFFF00"/>
                </a:solidFill>
              </a:rPr>
              <a:t>What clues help you see the upcoming intersection?</a:t>
            </a:r>
          </a:p>
          <a:p>
            <a:r>
              <a:rPr lang="en-US" dirty="0">
                <a:solidFill>
                  <a:srgbClr val="FFFF00"/>
                </a:solidFill>
              </a:rPr>
              <a:t>What do you predict the oncoming car might do at this intersection?</a:t>
            </a:r>
          </a:p>
        </p:txBody>
      </p:sp>
    </p:spTree>
    <p:extLst>
      <p:ext uri="{BB962C8B-B14F-4D97-AF65-F5344CB8AC3E}">
        <p14:creationId xmlns:p14="http://schemas.microsoft.com/office/powerpoint/2010/main" val="638608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7576"/>
            <a:ext cx="8229600" cy="1143000"/>
          </a:xfrm>
        </p:spPr>
        <p:txBody>
          <a:bodyPr>
            <a:noAutofit/>
          </a:bodyPr>
          <a:lstStyle/>
          <a:p>
            <a:r>
              <a:rPr lang="en-US" sz="4000" dirty="0">
                <a:solidFill>
                  <a:srgbClr val="C00000"/>
                </a:solidFill>
                <a:latin typeface="+mj-lt"/>
              </a:rPr>
              <a:t>Essential Questions for </a:t>
            </a:r>
            <a:br>
              <a:rPr lang="en-US" sz="4000" dirty="0">
                <a:solidFill>
                  <a:srgbClr val="C00000"/>
                </a:solidFill>
                <a:latin typeface="+mj-lt"/>
              </a:rPr>
            </a:br>
            <a:r>
              <a:rPr lang="en-US" sz="4000" dirty="0">
                <a:solidFill>
                  <a:srgbClr val="C00000"/>
                </a:solidFill>
                <a:latin typeface="+mj-lt"/>
              </a:rPr>
              <a:t>Mixing With Traffic</a:t>
            </a:r>
          </a:p>
        </p:txBody>
      </p:sp>
      <p:sp>
        <p:nvSpPr>
          <p:cNvPr id="3" name="Content Placeholder 2"/>
          <p:cNvSpPr>
            <a:spLocks noGrp="1"/>
          </p:cNvSpPr>
          <p:nvPr>
            <p:ph idx="1"/>
          </p:nvPr>
        </p:nvSpPr>
        <p:spPr>
          <a:xfrm>
            <a:off x="806116" y="2073564"/>
            <a:ext cx="7531768" cy="3243504"/>
          </a:xfrm>
        </p:spPr>
        <p:txBody>
          <a:bodyPr/>
          <a:lstStyle/>
          <a:p>
            <a:pPr>
              <a:spcBef>
                <a:spcPts val="0"/>
              </a:spcBef>
              <a:spcAft>
                <a:spcPts val="600"/>
              </a:spcAft>
            </a:pPr>
            <a:r>
              <a:rPr lang="en-US" sz="2800" dirty="0">
                <a:latin typeface="+mj-lt"/>
              </a:rPr>
              <a:t>What are my responsibilities?</a:t>
            </a:r>
          </a:p>
          <a:p>
            <a:pPr>
              <a:spcBef>
                <a:spcPts val="0"/>
              </a:spcBef>
              <a:spcAft>
                <a:spcPts val="600"/>
              </a:spcAft>
            </a:pPr>
            <a:r>
              <a:rPr lang="en-US" sz="2800" dirty="0">
                <a:latin typeface="+mj-lt"/>
              </a:rPr>
              <a:t>What are the responsibilities of others?</a:t>
            </a:r>
          </a:p>
          <a:p>
            <a:pPr>
              <a:spcBef>
                <a:spcPts val="0"/>
              </a:spcBef>
              <a:spcAft>
                <a:spcPts val="600"/>
              </a:spcAft>
            </a:pPr>
            <a:r>
              <a:rPr lang="en-US" sz="2800" dirty="0">
                <a:latin typeface="+mj-lt"/>
              </a:rPr>
              <a:t>Do I know what I am capable of doing?</a:t>
            </a:r>
          </a:p>
          <a:p>
            <a:pPr>
              <a:spcBef>
                <a:spcPts val="0"/>
              </a:spcBef>
              <a:spcAft>
                <a:spcPts val="600"/>
              </a:spcAft>
            </a:pPr>
            <a:r>
              <a:rPr lang="en-US" sz="2800" dirty="0">
                <a:latin typeface="+mj-lt"/>
              </a:rPr>
              <a:t>Can I predict what other drivers might do?</a:t>
            </a:r>
          </a:p>
          <a:p>
            <a:pPr>
              <a:spcBef>
                <a:spcPts val="0"/>
              </a:spcBef>
              <a:spcAft>
                <a:spcPts val="600"/>
              </a:spcAft>
            </a:pPr>
            <a:r>
              <a:rPr lang="en-US" sz="2800" dirty="0">
                <a:latin typeface="+mj-lt"/>
              </a:rPr>
              <a:t>Do I know how to legally and respectfully share the road with other drivers?</a:t>
            </a:r>
          </a:p>
        </p:txBody>
      </p:sp>
      <p:sp>
        <p:nvSpPr>
          <p:cNvPr id="4" name="Slide Number Placeholder 3"/>
          <p:cNvSpPr>
            <a:spLocks noGrp="1"/>
          </p:cNvSpPr>
          <p:nvPr>
            <p:ph type="sldNum" sz="quarter" idx="12"/>
          </p:nvPr>
        </p:nvSpPr>
        <p:spPr/>
        <p:txBody>
          <a:bodyPr/>
          <a:lstStyle/>
          <a:p>
            <a:fld id="{AF4AF698-6708-A043-ABCE-7D48872CC542}" type="slidenum">
              <a:rPr lang="en-US" smtClean="0"/>
              <a:pPr/>
              <a:t>2</a:t>
            </a:fld>
            <a:endParaRPr lang="en-US"/>
          </a:p>
        </p:txBody>
      </p:sp>
    </p:spTree>
    <p:extLst>
      <p:ext uri="{BB962C8B-B14F-4D97-AF65-F5344CB8AC3E}">
        <p14:creationId xmlns:p14="http://schemas.microsoft.com/office/powerpoint/2010/main" val="182101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457200" y="131774"/>
            <a:ext cx="8229600" cy="1525217"/>
          </a:xfrm>
        </p:spPr>
        <p:txBody>
          <a:bodyPr>
            <a:normAutofit fontScale="90000"/>
          </a:bodyPr>
          <a:lstStyle/>
          <a:p>
            <a:r>
              <a:rPr lang="en-US" sz="4000" b="1" dirty="0">
                <a:solidFill>
                  <a:srgbClr val="CC0066"/>
                </a:solidFill>
              </a:rPr>
              <a:t>Now for a very complex intersection:</a:t>
            </a:r>
            <a:br>
              <a:rPr lang="en-US" sz="4000" b="1" dirty="0">
                <a:solidFill>
                  <a:srgbClr val="CC0066"/>
                </a:solidFill>
              </a:rPr>
            </a:br>
            <a:r>
              <a:rPr lang="en-US" sz="4000" b="1" dirty="0">
                <a:solidFill>
                  <a:srgbClr val="CC0066"/>
                </a:solidFill>
              </a:rPr>
              <a:t>Missoula’s “Malfunction Junction</a:t>
            </a:r>
            <a:r>
              <a:rPr lang="en-US" i="1" dirty="0">
                <a:solidFill>
                  <a:srgbClr val="CC0066"/>
                </a:solidFill>
              </a:rPr>
              <a:t>”</a:t>
            </a:r>
          </a:p>
        </p:txBody>
      </p:sp>
      <p:sp>
        <p:nvSpPr>
          <p:cNvPr id="4" name="Slide Number Placeholder 3"/>
          <p:cNvSpPr>
            <a:spLocks noGrp="1"/>
          </p:cNvSpPr>
          <p:nvPr>
            <p:ph type="sldNum" sz="quarter" idx="12"/>
          </p:nvPr>
        </p:nvSpPr>
        <p:spPr/>
        <p:txBody>
          <a:bodyPr/>
          <a:lstStyle/>
          <a:p>
            <a:fld id="{AF4AF698-6708-A043-ABCE-7D48872CC542}" type="slidenum">
              <a:rPr lang="en-US" smtClean="0"/>
              <a:pPr/>
              <a:t>20</a:t>
            </a:fld>
            <a:endParaRPr lang="en-US"/>
          </a:p>
        </p:txBody>
      </p:sp>
      <p:sp>
        <p:nvSpPr>
          <p:cNvPr id="11" name="Multiply 10"/>
          <p:cNvSpPr/>
          <p:nvPr/>
        </p:nvSpPr>
        <p:spPr>
          <a:xfrm>
            <a:off x="4449792" y="2686356"/>
            <a:ext cx="210154" cy="255819"/>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reen Shot 2012-08-14 at 1.29.06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31" y="510943"/>
            <a:ext cx="9144000" cy="5642362"/>
          </a:xfrm>
          <a:prstGeom prst="rect">
            <a:avLst/>
          </a:prstGeom>
        </p:spPr>
      </p:pic>
      <p:sp>
        <p:nvSpPr>
          <p:cNvPr id="12" name="TextBox 11"/>
          <p:cNvSpPr txBox="1"/>
          <p:nvPr/>
        </p:nvSpPr>
        <p:spPr>
          <a:xfrm>
            <a:off x="5043706" y="1930132"/>
            <a:ext cx="2448755" cy="646331"/>
          </a:xfrm>
          <a:prstGeom prst="rect">
            <a:avLst/>
          </a:prstGeom>
          <a:solidFill>
            <a:schemeClr val="bg1">
              <a:lumMod val="75000"/>
            </a:schemeClr>
          </a:solidFill>
        </p:spPr>
        <p:txBody>
          <a:bodyPr wrap="square" rtlCol="0">
            <a:spAutoFit/>
          </a:bodyPr>
          <a:lstStyle/>
          <a:p>
            <a:r>
              <a:rPr lang="en-US" dirty="0"/>
              <a:t>You are looking from here in the next picture</a:t>
            </a:r>
          </a:p>
        </p:txBody>
      </p:sp>
      <p:cxnSp>
        <p:nvCxnSpPr>
          <p:cNvPr id="14" name="Curved Connector 13"/>
          <p:cNvCxnSpPr/>
          <p:nvPr/>
        </p:nvCxnSpPr>
        <p:spPr>
          <a:xfrm rot="10800000" flipV="1">
            <a:off x="4568574" y="2247550"/>
            <a:ext cx="493407" cy="319775"/>
          </a:xfrm>
          <a:prstGeom prst="curvedConnector3">
            <a:avLst>
              <a:gd name="adj1" fmla="val 103704"/>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descr="Screen Shot 2012-08-14 at 1.25.06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5526157"/>
          </a:xfrm>
          <a:prstGeom prst="rect">
            <a:avLst/>
          </a:prstGeom>
        </p:spPr>
      </p:pic>
      <p:sp>
        <p:nvSpPr>
          <p:cNvPr id="10" name="TextBox 9"/>
          <p:cNvSpPr txBox="1"/>
          <p:nvPr/>
        </p:nvSpPr>
        <p:spPr>
          <a:xfrm>
            <a:off x="2521852" y="3939612"/>
            <a:ext cx="4420673" cy="1200329"/>
          </a:xfrm>
          <a:prstGeom prst="rect">
            <a:avLst/>
          </a:prstGeom>
          <a:solidFill>
            <a:schemeClr val="tx1">
              <a:lumMod val="65000"/>
              <a:lumOff val="35000"/>
              <a:alpha val="65000"/>
            </a:schemeClr>
          </a:solidFill>
        </p:spPr>
        <p:txBody>
          <a:bodyPr wrap="square" rtlCol="0">
            <a:spAutoFit/>
          </a:bodyPr>
          <a:lstStyle/>
          <a:p>
            <a:pPr algn="ctr"/>
            <a:r>
              <a:rPr lang="en-US" dirty="0">
                <a:solidFill>
                  <a:srgbClr val="FFFF00"/>
                </a:solidFill>
              </a:rPr>
              <a:t>Controlled or uncontrolled? </a:t>
            </a:r>
          </a:p>
          <a:p>
            <a:pPr algn="ctr"/>
            <a:r>
              <a:rPr lang="en-US" dirty="0">
                <a:solidFill>
                  <a:srgbClr val="FFFF00"/>
                </a:solidFill>
              </a:rPr>
              <a:t>How do you know?</a:t>
            </a:r>
          </a:p>
          <a:p>
            <a:pPr algn="ctr"/>
            <a:r>
              <a:rPr lang="en-US" dirty="0">
                <a:solidFill>
                  <a:srgbClr val="FFFF00"/>
                </a:solidFill>
              </a:rPr>
              <a:t>What other action is prohibited?</a:t>
            </a:r>
          </a:p>
          <a:p>
            <a:pPr algn="ctr"/>
            <a:r>
              <a:rPr lang="en-US" dirty="0">
                <a:solidFill>
                  <a:srgbClr val="FFFF00"/>
                </a:solidFill>
              </a:rPr>
              <a:t>What makes this intersection so complex?</a:t>
            </a:r>
          </a:p>
        </p:txBody>
      </p:sp>
    </p:spTree>
    <p:extLst>
      <p:ext uri="{BB962C8B-B14F-4D97-AF65-F5344CB8AC3E}">
        <p14:creationId xmlns:p14="http://schemas.microsoft.com/office/powerpoint/2010/main" val="22659380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9" presetClass="exit" presetSubtype="0" fill="hold" grpId="0" nodeType="withEffect">
                                  <p:stCondLst>
                                    <p:cond delay="0"/>
                                  </p:stCondLst>
                                  <p:childTnLst>
                                    <p:animEffect transition="out" filter="dissolv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P spid="12"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en-US" sz="2800" dirty="0"/>
              <a:t>Use the following diagram to answer </a:t>
            </a:r>
            <a:br>
              <a:rPr lang="en-US" sz="2800" dirty="0"/>
            </a:br>
            <a:r>
              <a:rPr lang="en-US" sz="2800" dirty="0"/>
              <a:t>the next series of questions.</a:t>
            </a:r>
          </a:p>
        </p:txBody>
      </p:sp>
      <p:pic>
        <p:nvPicPr>
          <p:cNvPr id="4" name="Content Placeholder 3" descr="Screen Shot 2012-06-27 at 11.25.22 PM.pn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78177" y="1502664"/>
            <a:ext cx="8391624" cy="4615070"/>
          </a:xfrm>
        </p:spPr>
      </p:pic>
      <p:sp>
        <p:nvSpPr>
          <p:cNvPr id="3" name="Slide Number Placeholder 2"/>
          <p:cNvSpPr>
            <a:spLocks noGrp="1"/>
          </p:cNvSpPr>
          <p:nvPr>
            <p:ph type="sldNum" sz="quarter" idx="12"/>
          </p:nvPr>
        </p:nvSpPr>
        <p:spPr/>
        <p:txBody>
          <a:bodyPr/>
          <a:lstStyle/>
          <a:p>
            <a:fld id="{AF4AF698-6708-A043-ABCE-7D48872CC542}" type="slidenum">
              <a:rPr lang="en-US" smtClean="0"/>
              <a:pPr/>
              <a:t>21</a:t>
            </a:fld>
            <a:endParaRPr lang="en-US"/>
          </a:p>
        </p:txBody>
      </p:sp>
      <p:sp>
        <p:nvSpPr>
          <p:cNvPr id="5" name="TextBox 4"/>
          <p:cNvSpPr txBox="1"/>
          <p:nvPr/>
        </p:nvSpPr>
        <p:spPr>
          <a:xfrm>
            <a:off x="5752549" y="1499616"/>
            <a:ext cx="3017252" cy="646331"/>
          </a:xfrm>
          <a:prstGeom prst="rect">
            <a:avLst/>
          </a:prstGeom>
          <a:solidFill>
            <a:schemeClr val="bg1">
              <a:lumMod val="50000"/>
              <a:alpha val="75000"/>
            </a:schemeClr>
          </a:solidFill>
        </p:spPr>
        <p:txBody>
          <a:bodyPr wrap="square" rtlCol="0">
            <a:spAutoFit/>
          </a:bodyPr>
          <a:lstStyle/>
          <a:p>
            <a:r>
              <a:rPr lang="en-US" dirty="0">
                <a:solidFill>
                  <a:schemeClr val="bg1"/>
                </a:solidFill>
                <a:latin typeface="Arial" pitchFamily="34" charset="0"/>
                <a:cs typeface="Arial" pitchFamily="34" charset="0"/>
              </a:rPr>
              <a:t>What can the red truck do?</a:t>
            </a:r>
          </a:p>
          <a:p>
            <a:r>
              <a:rPr lang="en-US" dirty="0">
                <a:solidFill>
                  <a:schemeClr val="bg1"/>
                </a:solidFill>
                <a:latin typeface="Arial" pitchFamily="34" charset="0"/>
                <a:cs typeface="Arial" pitchFamily="34" charset="0"/>
              </a:rPr>
              <a:t>Who must he yield to?</a:t>
            </a:r>
          </a:p>
        </p:txBody>
      </p:sp>
      <p:sp>
        <p:nvSpPr>
          <p:cNvPr id="6" name="TextBox 5"/>
          <p:cNvSpPr txBox="1"/>
          <p:nvPr/>
        </p:nvSpPr>
        <p:spPr>
          <a:xfrm>
            <a:off x="378177" y="1481328"/>
            <a:ext cx="4462272" cy="923330"/>
          </a:xfrm>
          <a:prstGeom prst="rect">
            <a:avLst/>
          </a:prstGeom>
          <a:solidFill>
            <a:schemeClr val="bg1">
              <a:lumMod val="50000"/>
              <a:alpha val="75000"/>
            </a:schemeClr>
          </a:solidFill>
        </p:spPr>
        <p:txBody>
          <a:bodyPr wrap="square" rtlCol="0">
            <a:spAutoFit/>
          </a:bodyPr>
          <a:lstStyle/>
          <a:p>
            <a:r>
              <a:rPr lang="en-US" dirty="0">
                <a:solidFill>
                  <a:srgbClr val="FFFFFF"/>
                </a:solidFill>
                <a:latin typeface="Arial" pitchFamily="34" charset="0"/>
                <a:cs typeface="Arial" pitchFamily="34" charset="0"/>
              </a:rPr>
              <a:t>What is the gold car’s only option?</a:t>
            </a:r>
          </a:p>
          <a:p>
            <a:r>
              <a:rPr lang="en-US" dirty="0">
                <a:solidFill>
                  <a:srgbClr val="FFFFFF"/>
                </a:solidFill>
                <a:latin typeface="Arial" pitchFamily="34" charset="0"/>
                <a:cs typeface="Arial" pitchFamily="34" charset="0"/>
              </a:rPr>
              <a:t>Does it need to stop first? How do you know?</a:t>
            </a:r>
          </a:p>
        </p:txBody>
      </p:sp>
      <p:sp>
        <p:nvSpPr>
          <p:cNvPr id="7" name="TextBox 6"/>
          <p:cNvSpPr txBox="1"/>
          <p:nvPr/>
        </p:nvSpPr>
        <p:spPr>
          <a:xfrm>
            <a:off x="6474177" y="3103756"/>
            <a:ext cx="2295624" cy="1754326"/>
          </a:xfrm>
          <a:prstGeom prst="rect">
            <a:avLst/>
          </a:prstGeom>
          <a:solidFill>
            <a:schemeClr val="bg1">
              <a:lumMod val="50000"/>
              <a:alpha val="75000"/>
            </a:schemeClr>
          </a:solidFill>
        </p:spPr>
        <p:txBody>
          <a:bodyPr wrap="square" rtlCol="0">
            <a:spAutoFit/>
          </a:bodyPr>
          <a:lstStyle/>
          <a:p>
            <a:r>
              <a:rPr lang="en-US" dirty="0">
                <a:solidFill>
                  <a:srgbClr val="FFFFFF"/>
                </a:solidFill>
                <a:latin typeface="Arial" pitchFamily="34" charset="0"/>
                <a:cs typeface="Arial" pitchFamily="34" charset="0"/>
              </a:rPr>
              <a:t>The driver of the white car wants to turn right.  Explain the steps she should take to safely complete her turn.</a:t>
            </a:r>
          </a:p>
        </p:txBody>
      </p:sp>
      <p:sp>
        <p:nvSpPr>
          <p:cNvPr id="8" name="TextBox 7"/>
          <p:cNvSpPr txBox="1"/>
          <p:nvPr/>
        </p:nvSpPr>
        <p:spPr>
          <a:xfrm>
            <a:off x="378177" y="4745537"/>
            <a:ext cx="2635956" cy="923330"/>
          </a:xfrm>
          <a:prstGeom prst="rect">
            <a:avLst/>
          </a:prstGeom>
          <a:solidFill>
            <a:schemeClr val="bg1">
              <a:lumMod val="50000"/>
              <a:alpha val="75000"/>
            </a:schemeClr>
          </a:solidFill>
        </p:spPr>
        <p:txBody>
          <a:bodyPr wrap="square" rtlCol="0">
            <a:spAutoFit/>
          </a:bodyPr>
          <a:lstStyle/>
          <a:p>
            <a:r>
              <a:rPr lang="en-US" dirty="0">
                <a:solidFill>
                  <a:schemeClr val="bg1"/>
                </a:solidFill>
                <a:latin typeface="Arial" pitchFamily="34" charset="0"/>
                <a:cs typeface="Arial" pitchFamily="34" charset="0"/>
              </a:rPr>
              <a:t>The silver car is going straight. Whom should he yield to? Why?</a:t>
            </a:r>
          </a:p>
        </p:txBody>
      </p:sp>
    </p:spTree>
    <p:extLst>
      <p:ext uri="{BB962C8B-B14F-4D97-AF65-F5344CB8AC3E}">
        <p14:creationId xmlns:p14="http://schemas.microsoft.com/office/powerpoint/2010/main" val="80298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3.3-22 MDT Roundabo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0500" y="1168985"/>
            <a:ext cx="6992372" cy="4661582"/>
          </a:xfrm>
          <a:prstGeom prst="rect">
            <a:avLst/>
          </a:prstGeom>
        </p:spPr>
      </p:pic>
      <p:sp>
        <p:nvSpPr>
          <p:cNvPr id="4" name="Slide Number Placeholder 3"/>
          <p:cNvSpPr>
            <a:spLocks noGrp="1"/>
          </p:cNvSpPr>
          <p:nvPr>
            <p:ph type="sldNum" sz="quarter" idx="12"/>
          </p:nvPr>
        </p:nvSpPr>
        <p:spPr/>
        <p:txBody>
          <a:bodyPr/>
          <a:lstStyle/>
          <a:p>
            <a:fld id="{AF4AF698-6708-A043-ABCE-7D48872CC542}" type="slidenum">
              <a:rPr lang="en-US" smtClean="0"/>
              <a:pPr/>
              <a:t>22</a:t>
            </a:fld>
            <a:endParaRPr lang="en-US"/>
          </a:p>
        </p:txBody>
      </p:sp>
      <p:sp>
        <p:nvSpPr>
          <p:cNvPr id="7" name="TextBox 6"/>
          <p:cNvSpPr txBox="1"/>
          <p:nvPr/>
        </p:nvSpPr>
        <p:spPr>
          <a:xfrm>
            <a:off x="1207884" y="1345767"/>
            <a:ext cx="2006521" cy="1077218"/>
          </a:xfrm>
          <a:prstGeom prst="rect">
            <a:avLst/>
          </a:prstGeom>
          <a:noFill/>
        </p:spPr>
        <p:txBody>
          <a:bodyPr wrap="square" rtlCol="0">
            <a:spAutoFit/>
          </a:bodyPr>
          <a:lstStyle/>
          <a:p>
            <a:r>
              <a:rPr lang="en-US" sz="1600" b="1" dirty="0"/>
              <a:t>Rule of Thumb for Roundabouts:</a:t>
            </a:r>
          </a:p>
          <a:p>
            <a:r>
              <a:rPr lang="en-US" sz="1600" b="1" dirty="0"/>
              <a:t>Yield on Entrance,</a:t>
            </a:r>
          </a:p>
          <a:p>
            <a:r>
              <a:rPr lang="en-US" sz="1600" b="1" dirty="0"/>
              <a:t>Signal on Exit</a:t>
            </a:r>
          </a:p>
        </p:txBody>
      </p:sp>
      <p:sp>
        <p:nvSpPr>
          <p:cNvPr id="11" name="TextBox 10"/>
          <p:cNvSpPr txBox="1"/>
          <p:nvPr/>
        </p:nvSpPr>
        <p:spPr>
          <a:xfrm>
            <a:off x="3214405" y="5962918"/>
            <a:ext cx="2704563" cy="367674"/>
          </a:xfrm>
          <a:prstGeom prst="rect">
            <a:avLst/>
          </a:prstGeom>
          <a:noFill/>
        </p:spPr>
        <p:txBody>
          <a:bodyPr wrap="square" rtlCol="0">
            <a:spAutoFit/>
          </a:bodyPr>
          <a:lstStyle/>
          <a:p>
            <a:pPr algn="ctr"/>
            <a:r>
              <a:rPr lang="en-US" dirty="0"/>
              <a:t>PLAY VIDEO (:29)</a:t>
            </a:r>
          </a:p>
        </p:txBody>
      </p:sp>
      <p:sp>
        <p:nvSpPr>
          <p:cNvPr id="6" name="Title 1"/>
          <p:cNvSpPr>
            <a:spLocks noGrp="1"/>
          </p:cNvSpPr>
          <p:nvPr>
            <p:ph type="title"/>
          </p:nvPr>
        </p:nvSpPr>
        <p:spPr>
          <a:xfrm>
            <a:off x="287294" y="251538"/>
            <a:ext cx="8558784" cy="785096"/>
          </a:xfrm>
        </p:spPr>
        <p:txBody>
          <a:bodyPr>
            <a:normAutofit/>
          </a:bodyPr>
          <a:lstStyle/>
          <a:p>
            <a:r>
              <a:rPr lang="en-US" sz="4000" dirty="0">
                <a:solidFill>
                  <a:srgbClr val="C00000"/>
                </a:solidFill>
                <a:latin typeface="+mj-lt"/>
              </a:rPr>
              <a:t>Roundabout Intersection</a:t>
            </a:r>
          </a:p>
        </p:txBody>
      </p:sp>
    </p:spTree>
    <p:extLst>
      <p:ext uri="{BB962C8B-B14F-4D97-AF65-F5344CB8AC3E}">
        <p14:creationId xmlns:p14="http://schemas.microsoft.com/office/powerpoint/2010/main" val="295578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24" y="463296"/>
            <a:ext cx="8558784" cy="829056"/>
          </a:xfrm>
        </p:spPr>
        <p:txBody>
          <a:bodyPr>
            <a:normAutofit/>
          </a:bodyPr>
          <a:lstStyle/>
          <a:p>
            <a:r>
              <a:rPr lang="en-US" sz="4000" dirty="0">
                <a:solidFill>
                  <a:srgbClr val="C00000"/>
                </a:solidFill>
                <a:latin typeface="+mj-lt"/>
              </a:rPr>
              <a:t>Lane Changes</a:t>
            </a:r>
          </a:p>
        </p:txBody>
      </p:sp>
      <p:sp>
        <p:nvSpPr>
          <p:cNvPr id="4" name="Content Placeholder 3"/>
          <p:cNvSpPr>
            <a:spLocks noGrp="1"/>
          </p:cNvSpPr>
          <p:nvPr>
            <p:ph sz="half" idx="1"/>
          </p:nvPr>
        </p:nvSpPr>
        <p:spPr>
          <a:xfrm>
            <a:off x="609600" y="1630339"/>
            <a:ext cx="3352800" cy="3364992"/>
          </a:xfrm>
        </p:spPr>
        <p:txBody>
          <a:bodyPr>
            <a:noAutofit/>
          </a:bodyPr>
          <a:lstStyle/>
          <a:p>
            <a:r>
              <a:rPr lang="en-US" sz="3200" dirty="0"/>
              <a:t>See the </a:t>
            </a:r>
            <a:r>
              <a:rPr lang="en-US" sz="3200" dirty="0">
                <a:solidFill>
                  <a:srgbClr val="C00000"/>
                </a:solidFill>
              </a:rPr>
              <a:t>Need</a:t>
            </a:r>
          </a:p>
          <a:p>
            <a:endParaRPr lang="en-US" sz="3200" dirty="0">
              <a:solidFill>
                <a:srgbClr val="CC0066"/>
              </a:solidFill>
            </a:endParaRPr>
          </a:p>
          <a:p>
            <a:r>
              <a:rPr lang="en-US" sz="3200" dirty="0"/>
              <a:t>See the </a:t>
            </a:r>
            <a:r>
              <a:rPr lang="en-US" sz="3200" dirty="0">
                <a:solidFill>
                  <a:srgbClr val="C00000"/>
                </a:solidFill>
              </a:rPr>
              <a:t>Space</a:t>
            </a:r>
          </a:p>
          <a:p>
            <a:pPr marL="0" indent="0">
              <a:buNone/>
            </a:pPr>
            <a:endParaRPr lang="en-US" sz="3200" dirty="0"/>
          </a:p>
          <a:p>
            <a:r>
              <a:rPr lang="en-US" sz="3200" dirty="0"/>
              <a:t>Check the </a:t>
            </a:r>
            <a:r>
              <a:rPr lang="en-US" sz="3200" dirty="0">
                <a:solidFill>
                  <a:srgbClr val="C00000"/>
                </a:solidFill>
              </a:rPr>
              <a:t>Time</a:t>
            </a:r>
          </a:p>
          <a:p>
            <a:pPr marL="0" indent="0">
              <a:buNone/>
            </a:pPr>
            <a:endParaRPr lang="en-US" sz="3200" dirty="0">
              <a:solidFill>
                <a:srgbClr val="CC0066"/>
              </a:solidFill>
            </a:endParaRPr>
          </a:p>
        </p:txBody>
      </p:sp>
      <p:sp>
        <p:nvSpPr>
          <p:cNvPr id="5" name="Content Placeholder 4"/>
          <p:cNvSpPr>
            <a:spLocks noGrp="1"/>
          </p:cNvSpPr>
          <p:nvPr>
            <p:ph sz="half" idx="2"/>
          </p:nvPr>
        </p:nvSpPr>
        <p:spPr>
          <a:xfrm>
            <a:off x="3962400" y="1600201"/>
            <a:ext cx="4864608" cy="3642359"/>
          </a:xfrm>
        </p:spPr>
        <p:txBody>
          <a:bodyPr>
            <a:noAutofit/>
          </a:bodyPr>
          <a:lstStyle/>
          <a:p>
            <a:pPr marL="457200">
              <a:spcBef>
                <a:spcPts val="0"/>
              </a:spcBef>
            </a:pPr>
            <a:r>
              <a:rPr lang="en-US" sz="2400" dirty="0"/>
              <a:t>Why do I need to change lanes?</a:t>
            </a:r>
          </a:p>
          <a:p>
            <a:pPr marL="114300" indent="0">
              <a:spcBef>
                <a:spcPts val="0"/>
              </a:spcBef>
              <a:buNone/>
            </a:pPr>
            <a:endParaRPr lang="en-US" sz="2400" dirty="0"/>
          </a:p>
          <a:p>
            <a:pPr marL="457200">
              <a:spcBef>
                <a:spcPts val="0"/>
              </a:spcBef>
            </a:pPr>
            <a:r>
              <a:rPr lang="en-US" sz="2400" dirty="0"/>
              <a:t>Scan and search. Do I have the space to change lanes?</a:t>
            </a:r>
          </a:p>
          <a:p>
            <a:pPr marL="114300" indent="0">
              <a:spcBef>
                <a:spcPts val="0"/>
              </a:spcBef>
              <a:buNone/>
            </a:pPr>
            <a:endParaRPr lang="en-US" sz="2400" dirty="0"/>
          </a:p>
          <a:p>
            <a:pPr marL="457200">
              <a:spcBef>
                <a:spcPts val="0"/>
              </a:spcBef>
            </a:pPr>
            <a:r>
              <a:rPr lang="en-US" sz="2400" dirty="0"/>
              <a:t>Do I have enough time to change lanes safely?</a:t>
            </a:r>
          </a:p>
        </p:txBody>
      </p:sp>
      <p:sp>
        <p:nvSpPr>
          <p:cNvPr id="3" name="Slide Number Placeholder 2"/>
          <p:cNvSpPr>
            <a:spLocks noGrp="1"/>
          </p:cNvSpPr>
          <p:nvPr>
            <p:ph type="sldNum" sz="quarter" idx="12"/>
          </p:nvPr>
        </p:nvSpPr>
        <p:spPr/>
        <p:txBody>
          <a:bodyPr/>
          <a:lstStyle/>
          <a:p>
            <a:fld id="{AF4AF698-6708-A043-ABCE-7D48872CC542}" type="slidenum">
              <a:rPr lang="en-US" smtClean="0"/>
              <a:pPr/>
              <a:t>23</a:t>
            </a:fld>
            <a:endParaRPr lang="en-US"/>
          </a:p>
        </p:txBody>
      </p:sp>
    </p:spTree>
    <p:extLst>
      <p:ext uri="{BB962C8B-B14F-4D97-AF65-F5344CB8AC3E}">
        <p14:creationId xmlns:p14="http://schemas.microsoft.com/office/powerpoint/2010/main" val="3763696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429821"/>
            <a:ext cx="8583168" cy="1520635"/>
          </a:xfrm>
        </p:spPr>
        <p:txBody>
          <a:bodyPr>
            <a:normAutofit fontScale="90000"/>
          </a:bodyPr>
          <a:lstStyle/>
          <a:p>
            <a:r>
              <a:rPr lang="en-US" dirty="0">
                <a:latin typeface="+mj-lt"/>
              </a:rPr>
              <a:t>Group Activity 3: </a:t>
            </a:r>
            <a:br>
              <a:rPr lang="en-US" dirty="0">
                <a:latin typeface="+mj-lt"/>
              </a:rPr>
            </a:br>
            <a:r>
              <a:rPr lang="en-US" dirty="0">
                <a:solidFill>
                  <a:srgbClr val="C00000"/>
                </a:solidFill>
                <a:latin typeface="+mj-lt"/>
              </a:rPr>
              <a:t>Reasons for Changing Lanes</a:t>
            </a:r>
            <a:br>
              <a:rPr lang="en-US" sz="3600" dirty="0">
                <a:solidFill>
                  <a:srgbClr val="CC0066"/>
                </a:solidFill>
              </a:rPr>
            </a:br>
            <a:r>
              <a:rPr lang="en-US" sz="2200" dirty="0">
                <a:latin typeface="+mj-lt"/>
              </a:rPr>
              <a:t>(2 minutes)</a:t>
            </a:r>
          </a:p>
        </p:txBody>
      </p:sp>
      <p:sp>
        <p:nvSpPr>
          <p:cNvPr id="6" name="Content Placeholder 5"/>
          <p:cNvSpPr>
            <a:spLocks noGrp="1"/>
          </p:cNvSpPr>
          <p:nvPr>
            <p:ph idx="1"/>
          </p:nvPr>
        </p:nvSpPr>
        <p:spPr>
          <a:xfrm>
            <a:off x="646176" y="1950457"/>
            <a:ext cx="8040624" cy="4011432"/>
          </a:xfrm>
        </p:spPr>
        <p:txBody>
          <a:bodyPr>
            <a:noAutofit/>
          </a:bodyPr>
          <a:lstStyle/>
          <a:p>
            <a:pPr lvl="1">
              <a:spcBef>
                <a:spcPts val="0"/>
              </a:spcBef>
              <a:spcAft>
                <a:spcPts val="1200"/>
              </a:spcAft>
              <a:buFont typeface="Arial" pitchFamily="34" charset="0"/>
              <a:buChar char="•"/>
            </a:pPr>
            <a:r>
              <a:rPr lang="en-US" sz="3200" dirty="0">
                <a:latin typeface="+mj-lt"/>
              </a:rPr>
              <a:t>Identify 5 reasons you might need to change lanes.</a:t>
            </a:r>
          </a:p>
          <a:p>
            <a:pPr lvl="1">
              <a:spcBef>
                <a:spcPts val="0"/>
              </a:spcBef>
              <a:spcAft>
                <a:spcPts val="1200"/>
              </a:spcAft>
              <a:buFont typeface="Arial" pitchFamily="34" charset="0"/>
              <a:buChar char="•"/>
            </a:pPr>
            <a:r>
              <a:rPr lang="en-US" sz="3200" dirty="0">
                <a:latin typeface="+mj-lt"/>
              </a:rPr>
              <a:t>Identify 3 reasons you would delay making a lane change.</a:t>
            </a:r>
          </a:p>
          <a:p>
            <a:pPr lvl="1">
              <a:spcBef>
                <a:spcPts val="0"/>
              </a:spcBef>
              <a:spcAft>
                <a:spcPts val="1200"/>
              </a:spcAft>
              <a:buFont typeface="Arial" pitchFamily="34" charset="0"/>
              <a:buChar char="•"/>
            </a:pPr>
            <a:r>
              <a:rPr lang="en-US" sz="3200" dirty="0">
                <a:latin typeface="+mj-lt"/>
              </a:rPr>
              <a:t>Identify 2 reasons you would “abort” a lane change.</a:t>
            </a:r>
          </a:p>
          <a:p>
            <a:pPr lvl="1">
              <a:buFont typeface="Wingdings" pitchFamily="2" charset="2"/>
              <a:buChar char="Ø"/>
            </a:pPr>
            <a:r>
              <a:rPr lang="en-US" sz="3200" dirty="0">
                <a:latin typeface="+mj-lt"/>
              </a:rPr>
              <a:t>  Ready? </a:t>
            </a:r>
            <a:r>
              <a:rPr lang="en-US" sz="3200" b="1" dirty="0">
                <a:solidFill>
                  <a:srgbClr val="C00000"/>
                </a:solidFill>
                <a:latin typeface="+mj-lt"/>
              </a:rPr>
              <a:t>GO!</a:t>
            </a:r>
          </a:p>
        </p:txBody>
      </p:sp>
      <p:sp>
        <p:nvSpPr>
          <p:cNvPr id="2" name="Slide Number Placeholder 1"/>
          <p:cNvSpPr>
            <a:spLocks noGrp="1"/>
          </p:cNvSpPr>
          <p:nvPr>
            <p:ph type="sldNum" sz="quarter" idx="12"/>
          </p:nvPr>
        </p:nvSpPr>
        <p:spPr/>
        <p:txBody>
          <a:bodyPr/>
          <a:lstStyle/>
          <a:p>
            <a:fld id="{AF4AF698-6708-A043-ABCE-7D48872CC542}" type="slidenum">
              <a:rPr lang="en-US" smtClean="0"/>
              <a:pPr/>
              <a:t>24</a:t>
            </a:fld>
            <a:endParaRPr lang="en-US"/>
          </a:p>
        </p:txBody>
      </p:sp>
    </p:spTree>
    <p:extLst>
      <p:ext uri="{BB962C8B-B14F-4D97-AF65-F5344CB8AC3E}">
        <p14:creationId xmlns:p14="http://schemas.microsoft.com/office/powerpoint/2010/main" val="3274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725106"/>
          </a:xfrm>
        </p:spPr>
        <p:txBody>
          <a:bodyPr>
            <a:normAutofit/>
          </a:bodyPr>
          <a:lstStyle/>
          <a:p>
            <a:r>
              <a:rPr lang="en-US" sz="4000" dirty="0">
                <a:solidFill>
                  <a:srgbClr val="C00000"/>
                </a:solidFill>
                <a:latin typeface="+mj-lt"/>
              </a:rPr>
              <a:t>Reasons for Changing Lanes</a:t>
            </a:r>
          </a:p>
        </p:txBody>
      </p:sp>
      <p:sp>
        <p:nvSpPr>
          <p:cNvPr id="4" name="Slide Number Placeholder 3"/>
          <p:cNvSpPr>
            <a:spLocks noGrp="1"/>
          </p:cNvSpPr>
          <p:nvPr>
            <p:ph type="sldNum" sz="quarter" idx="12"/>
          </p:nvPr>
        </p:nvSpPr>
        <p:spPr/>
        <p:txBody>
          <a:bodyPr/>
          <a:lstStyle/>
          <a:p>
            <a:fld id="{AF4AF698-6708-A043-ABCE-7D48872CC542}" type="slidenum">
              <a:rPr lang="en-US" smtClean="0"/>
              <a:pPr/>
              <a:t>25</a:t>
            </a:fld>
            <a:endParaRPr lang="en-US" dirty="0"/>
          </a:p>
        </p:txBody>
      </p:sp>
      <p:pic>
        <p:nvPicPr>
          <p:cNvPr id="2" name="3.3-25 Changing La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195916"/>
            <a:ext cx="8229600" cy="4629150"/>
          </a:xfrm>
          <a:prstGeom prst="rect">
            <a:avLst/>
          </a:prstGeom>
        </p:spPr>
      </p:pic>
      <p:sp>
        <p:nvSpPr>
          <p:cNvPr id="7" name="TextBox 6"/>
          <p:cNvSpPr txBox="1"/>
          <p:nvPr/>
        </p:nvSpPr>
        <p:spPr>
          <a:xfrm>
            <a:off x="3214405" y="5962918"/>
            <a:ext cx="2704563" cy="367674"/>
          </a:xfrm>
          <a:prstGeom prst="rect">
            <a:avLst/>
          </a:prstGeom>
          <a:noFill/>
        </p:spPr>
        <p:txBody>
          <a:bodyPr wrap="square" rtlCol="0">
            <a:spAutoFit/>
          </a:bodyPr>
          <a:lstStyle/>
          <a:p>
            <a:pPr algn="ctr"/>
            <a:r>
              <a:rPr lang="en-US" dirty="0"/>
              <a:t>PLAY VIDEO (:19)</a:t>
            </a:r>
          </a:p>
        </p:txBody>
      </p:sp>
    </p:spTree>
    <p:extLst>
      <p:ext uri="{BB962C8B-B14F-4D97-AF65-F5344CB8AC3E}">
        <p14:creationId xmlns:p14="http://schemas.microsoft.com/office/powerpoint/2010/main" val="2865036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F4AF698-6708-A043-ABCE-7D48872CC542}" type="slidenum">
              <a:rPr lang="en-US" smtClean="0"/>
              <a:pPr/>
              <a:t>26</a:t>
            </a:fld>
            <a:endParaRPr lang="en-US"/>
          </a:p>
        </p:txBody>
      </p:sp>
      <p:sp>
        <p:nvSpPr>
          <p:cNvPr id="8" name="Rectangle 7"/>
          <p:cNvSpPr/>
          <p:nvPr/>
        </p:nvSpPr>
        <p:spPr>
          <a:xfrm>
            <a:off x="548640" y="245102"/>
            <a:ext cx="7985760" cy="707886"/>
          </a:xfrm>
          <a:prstGeom prst="rect">
            <a:avLst/>
          </a:prstGeom>
        </p:spPr>
        <p:txBody>
          <a:bodyPr wrap="square">
            <a:spAutoFit/>
          </a:bodyPr>
          <a:lstStyle/>
          <a:p>
            <a:pPr algn="ctr"/>
            <a:r>
              <a:rPr lang="en-US" sz="4000" dirty="0">
                <a:solidFill>
                  <a:srgbClr val="C00000"/>
                </a:solidFill>
                <a:latin typeface="+mj-lt"/>
                <a:cs typeface="Arial" pitchFamily="34" charset="0"/>
              </a:rPr>
              <a:t>Reasons for Changing Freeway Lanes</a:t>
            </a:r>
          </a:p>
        </p:txBody>
      </p:sp>
      <p:pic>
        <p:nvPicPr>
          <p:cNvPr id="3" name="3.3-26 Changing Freeway La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8640" y="1128183"/>
            <a:ext cx="8229600" cy="4629150"/>
          </a:xfrm>
          <a:prstGeom prst="rect">
            <a:avLst/>
          </a:prstGeom>
        </p:spPr>
      </p:pic>
      <p:sp>
        <p:nvSpPr>
          <p:cNvPr id="6" name="TextBox 5"/>
          <p:cNvSpPr txBox="1"/>
          <p:nvPr/>
        </p:nvSpPr>
        <p:spPr>
          <a:xfrm>
            <a:off x="3214405" y="5962918"/>
            <a:ext cx="2704563" cy="367674"/>
          </a:xfrm>
          <a:prstGeom prst="rect">
            <a:avLst/>
          </a:prstGeom>
          <a:noFill/>
        </p:spPr>
        <p:txBody>
          <a:bodyPr wrap="square" rtlCol="0">
            <a:spAutoFit/>
          </a:bodyPr>
          <a:lstStyle/>
          <a:p>
            <a:pPr algn="ctr"/>
            <a:r>
              <a:rPr lang="en-US" dirty="0"/>
              <a:t>PLAY VIDEO (1:11)</a:t>
            </a:r>
          </a:p>
        </p:txBody>
      </p:sp>
    </p:spTree>
    <p:extLst>
      <p:ext uri="{BB962C8B-B14F-4D97-AF65-F5344CB8AC3E}">
        <p14:creationId xmlns:p14="http://schemas.microsoft.com/office/powerpoint/2010/main" val="2481877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02538"/>
            <a:ext cx="8101584" cy="4783107"/>
          </a:xfrm>
        </p:spPr>
        <p:txBody>
          <a:bodyPr>
            <a:noAutofit/>
          </a:bodyPr>
          <a:lstStyle/>
          <a:p>
            <a:pPr>
              <a:spcBef>
                <a:spcPts val="0"/>
              </a:spcBef>
              <a:spcAft>
                <a:spcPts val="1200"/>
              </a:spcAft>
            </a:pPr>
            <a:r>
              <a:rPr lang="en-US" sz="2800" dirty="0">
                <a:latin typeface="+mj-lt"/>
              </a:rPr>
              <a:t>Before initiating the passing maneuver, ask:</a:t>
            </a:r>
          </a:p>
          <a:p>
            <a:pPr lvl="1">
              <a:spcBef>
                <a:spcPts val="0"/>
              </a:spcBef>
              <a:spcAft>
                <a:spcPts val="1200"/>
              </a:spcAft>
              <a:buFont typeface="Arial" pitchFamily="34" charset="0"/>
              <a:buChar char="•"/>
            </a:pPr>
            <a:r>
              <a:rPr lang="en-US" sz="2400" dirty="0">
                <a:latin typeface="+mj-lt"/>
              </a:rPr>
              <a:t>What will be gained by passing?</a:t>
            </a:r>
          </a:p>
          <a:p>
            <a:pPr lvl="1">
              <a:spcBef>
                <a:spcPts val="0"/>
              </a:spcBef>
              <a:spcAft>
                <a:spcPts val="1200"/>
              </a:spcAft>
              <a:buFont typeface="Arial" pitchFamily="34" charset="0"/>
              <a:buChar char="•"/>
            </a:pPr>
            <a:r>
              <a:rPr lang="en-US" sz="2400" dirty="0">
                <a:latin typeface="+mj-lt"/>
              </a:rPr>
              <a:t>What are the risks?</a:t>
            </a:r>
          </a:p>
          <a:p>
            <a:pPr lvl="1">
              <a:spcBef>
                <a:spcPts val="0"/>
              </a:spcBef>
              <a:spcAft>
                <a:spcPts val="1200"/>
              </a:spcAft>
              <a:buFont typeface="Arial" pitchFamily="34" charset="0"/>
              <a:buChar char="•"/>
            </a:pPr>
            <a:r>
              <a:rPr lang="en-US" sz="2400" dirty="0">
                <a:latin typeface="+mj-lt"/>
              </a:rPr>
              <a:t>Is the pass legal?</a:t>
            </a:r>
          </a:p>
          <a:p>
            <a:pPr lvl="1">
              <a:spcBef>
                <a:spcPts val="0"/>
              </a:spcBef>
              <a:spcAft>
                <a:spcPts val="1200"/>
              </a:spcAft>
              <a:buFont typeface="Arial" pitchFamily="34" charset="0"/>
              <a:buChar char="•"/>
            </a:pPr>
            <a:r>
              <a:rPr lang="en-US" sz="2400" dirty="0">
                <a:latin typeface="+mj-lt"/>
              </a:rPr>
              <a:t>Will the traffic ahead present additional risks if a pass is attempted?</a:t>
            </a:r>
          </a:p>
          <a:p>
            <a:pPr lvl="1">
              <a:spcBef>
                <a:spcPts val="0"/>
              </a:spcBef>
              <a:spcAft>
                <a:spcPts val="1200"/>
              </a:spcAft>
              <a:buFont typeface="Arial" pitchFamily="34" charset="0"/>
              <a:buChar char="•"/>
            </a:pPr>
            <a:r>
              <a:rPr lang="en-US" sz="2400" dirty="0">
                <a:latin typeface="+mj-lt"/>
              </a:rPr>
              <a:t>Will the traffic ahead be essentially the same if the pass isn’t made?</a:t>
            </a:r>
          </a:p>
          <a:p>
            <a:pPr lvl="1">
              <a:spcBef>
                <a:spcPts val="0"/>
              </a:spcBef>
              <a:spcAft>
                <a:spcPts val="1200"/>
              </a:spcAft>
              <a:buFont typeface="Arial" pitchFamily="34" charset="0"/>
              <a:buChar char="•"/>
            </a:pPr>
            <a:r>
              <a:rPr lang="en-US" sz="2400" dirty="0">
                <a:latin typeface="+mj-lt"/>
              </a:rPr>
              <a:t>Will there be a better, safer opportunity to pass later, for instance, a passing lane?</a:t>
            </a:r>
          </a:p>
        </p:txBody>
      </p:sp>
      <p:sp>
        <p:nvSpPr>
          <p:cNvPr id="4" name="Slide Number Placeholder 3"/>
          <p:cNvSpPr>
            <a:spLocks noGrp="1"/>
          </p:cNvSpPr>
          <p:nvPr>
            <p:ph type="sldNum" sz="quarter" idx="12"/>
          </p:nvPr>
        </p:nvSpPr>
        <p:spPr/>
        <p:txBody>
          <a:bodyPr/>
          <a:lstStyle/>
          <a:p>
            <a:fld id="{AF4AF698-6708-A043-ABCE-7D48872CC542}" type="slidenum">
              <a:rPr lang="en-US" smtClean="0"/>
              <a:pPr/>
              <a:t>27</a:t>
            </a:fld>
            <a:endParaRPr lang="en-US"/>
          </a:p>
        </p:txBody>
      </p:sp>
      <p:sp>
        <p:nvSpPr>
          <p:cNvPr id="5" name="Rectangle 2"/>
          <p:cNvSpPr>
            <a:spLocks noChangeArrowheads="1"/>
          </p:cNvSpPr>
          <p:nvPr/>
        </p:nvSpPr>
        <p:spPr bwMode="auto">
          <a:xfrm>
            <a:off x="131064" y="326136"/>
            <a:ext cx="891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buClr>
                <a:schemeClr val="accent2"/>
              </a:buClr>
              <a:buFont typeface="Monotype Sorts" charset="0"/>
              <a:buNone/>
            </a:pPr>
            <a:r>
              <a:rPr kumimoji="1" lang="en-US" sz="4000" dirty="0">
                <a:solidFill>
                  <a:srgbClr val="C00000"/>
                </a:solidFill>
                <a:latin typeface="+mj-lt"/>
                <a:cs typeface="Arial" pitchFamily="34" charset="0"/>
              </a:rPr>
              <a:t>Reasons for Changing Lanes</a:t>
            </a:r>
          </a:p>
        </p:txBody>
      </p:sp>
    </p:spTree>
    <p:extLst>
      <p:ext uri="{BB962C8B-B14F-4D97-AF65-F5344CB8AC3E}">
        <p14:creationId xmlns:p14="http://schemas.microsoft.com/office/powerpoint/2010/main" val="2853099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919"/>
            <a:ext cx="8229600" cy="1499755"/>
          </a:xfrm>
        </p:spPr>
        <p:txBody>
          <a:bodyPr>
            <a:noAutofit/>
          </a:bodyPr>
          <a:lstStyle/>
          <a:p>
            <a:r>
              <a:rPr lang="en-US" sz="4000" dirty="0">
                <a:latin typeface="+mj-lt"/>
              </a:rPr>
              <a:t>Classroom Activity:</a:t>
            </a:r>
            <a:br>
              <a:rPr lang="en-US" sz="4000" dirty="0">
                <a:solidFill>
                  <a:srgbClr val="C00000"/>
                </a:solidFill>
                <a:latin typeface="+mj-lt"/>
              </a:rPr>
            </a:br>
            <a:r>
              <a:rPr lang="en-US" sz="4000" dirty="0">
                <a:solidFill>
                  <a:srgbClr val="C00000"/>
                </a:solidFill>
                <a:latin typeface="+mj-lt"/>
              </a:rPr>
              <a:t>Passing Safely</a:t>
            </a:r>
          </a:p>
        </p:txBody>
      </p:sp>
      <p:sp>
        <p:nvSpPr>
          <p:cNvPr id="3" name="Content Placeholder 2"/>
          <p:cNvSpPr>
            <a:spLocks noGrp="1"/>
          </p:cNvSpPr>
          <p:nvPr>
            <p:ph idx="1"/>
          </p:nvPr>
        </p:nvSpPr>
        <p:spPr>
          <a:xfrm>
            <a:off x="1030310" y="2570098"/>
            <a:ext cx="7031865" cy="2851907"/>
          </a:xfrm>
        </p:spPr>
        <p:txBody>
          <a:bodyPr>
            <a:noAutofit/>
          </a:bodyPr>
          <a:lstStyle/>
          <a:p>
            <a:pPr marL="57150" indent="0" algn="ctr">
              <a:buNone/>
            </a:pPr>
            <a:r>
              <a:rPr lang="en-US" dirty="0">
                <a:latin typeface="+mj-lt"/>
              </a:rPr>
              <a:t>Use “Estimate Passing Gap Requirements” Factsheet</a:t>
            </a:r>
          </a:p>
          <a:p>
            <a:pPr marL="57150" indent="0" algn="ctr">
              <a:buNone/>
            </a:pPr>
            <a:endParaRPr lang="en-US" dirty="0">
              <a:latin typeface="+mj-lt"/>
            </a:endParaRPr>
          </a:p>
          <a:p>
            <a:pPr marL="57150" indent="0" algn="ctr">
              <a:buNone/>
            </a:pPr>
            <a:r>
              <a:rPr lang="en-US" dirty="0">
                <a:latin typeface="+mj-lt"/>
              </a:rPr>
              <a:t>Watch video on next slide and discuss.</a:t>
            </a:r>
          </a:p>
        </p:txBody>
      </p:sp>
      <p:sp>
        <p:nvSpPr>
          <p:cNvPr id="4" name="Slide Number Placeholder 3"/>
          <p:cNvSpPr>
            <a:spLocks noGrp="1"/>
          </p:cNvSpPr>
          <p:nvPr>
            <p:ph type="sldNum" sz="quarter" idx="12"/>
          </p:nvPr>
        </p:nvSpPr>
        <p:spPr/>
        <p:txBody>
          <a:bodyPr/>
          <a:lstStyle/>
          <a:p>
            <a:fld id="{AF4AF698-6708-A043-ABCE-7D48872CC542}" type="slidenum">
              <a:rPr lang="en-US" smtClean="0"/>
              <a:pPr/>
              <a:t>28</a:t>
            </a:fld>
            <a:endParaRPr lang="en-US"/>
          </a:p>
        </p:txBody>
      </p:sp>
    </p:spTree>
    <p:extLst>
      <p:ext uri="{BB962C8B-B14F-4D97-AF65-F5344CB8AC3E}">
        <p14:creationId xmlns:p14="http://schemas.microsoft.com/office/powerpoint/2010/main" val="3335642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4AF698-6708-A043-ABCE-7D48872CC542}" type="slidenum">
              <a:rPr lang="en-US" smtClean="0"/>
              <a:pPr/>
              <a:t>29</a:t>
            </a:fld>
            <a:endParaRPr lang="en-US"/>
          </a:p>
        </p:txBody>
      </p:sp>
      <p:sp>
        <p:nvSpPr>
          <p:cNvPr id="8" name="Title 1"/>
          <p:cNvSpPr>
            <a:spLocks noGrp="1"/>
          </p:cNvSpPr>
          <p:nvPr>
            <p:ph type="title"/>
          </p:nvPr>
        </p:nvSpPr>
        <p:spPr>
          <a:xfrm>
            <a:off x="457200" y="274638"/>
            <a:ext cx="8229600" cy="758295"/>
          </a:xfrm>
        </p:spPr>
        <p:txBody>
          <a:bodyPr>
            <a:normAutofit/>
          </a:bodyPr>
          <a:lstStyle/>
          <a:p>
            <a:r>
              <a:rPr lang="en-US" sz="4000" dirty="0">
                <a:solidFill>
                  <a:srgbClr val="C00000"/>
                </a:solidFill>
                <a:latin typeface="+mj-lt"/>
              </a:rPr>
              <a:t>Passing Safely</a:t>
            </a:r>
          </a:p>
        </p:txBody>
      </p:sp>
      <p:pic>
        <p:nvPicPr>
          <p:cNvPr id="10" name="3.3-28 Pass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2580" y="1234701"/>
            <a:ext cx="7768214" cy="4369620"/>
          </a:xfrm>
          <a:prstGeom prst="rect">
            <a:avLst/>
          </a:prstGeom>
        </p:spPr>
      </p:pic>
      <p:sp>
        <p:nvSpPr>
          <p:cNvPr id="11" name="TextBox 10"/>
          <p:cNvSpPr txBox="1"/>
          <p:nvPr/>
        </p:nvSpPr>
        <p:spPr>
          <a:xfrm>
            <a:off x="3214405" y="5962918"/>
            <a:ext cx="2704563" cy="367674"/>
          </a:xfrm>
          <a:prstGeom prst="rect">
            <a:avLst/>
          </a:prstGeom>
          <a:noFill/>
        </p:spPr>
        <p:txBody>
          <a:bodyPr wrap="square" rtlCol="0">
            <a:spAutoFit/>
          </a:bodyPr>
          <a:lstStyle/>
          <a:p>
            <a:pPr algn="ctr"/>
            <a:r>
              <a:rPr lang="en-US" dirty="0"/>
              <a:t>PLAY VIDEO (:26)</a:t>
            </a:r>
          </a:p>
        </p:txBody>
      </p:sp>
    </p:spTree>
    <p:extLst>
      <p:ext uri="{BB962C8B-B14F-4D97-AF65-F5344CB8AC3E}">
        <p14:creationId xmlns:p14="http://schemas.microsoft.com/office/powerpoint/2010/main" val="3710133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538"/>
            <a:ext cx="8229600" cy="832612"/>
          </a:xfrm>
        </p:spPr>
        <p:txBody>
          <a:bodyPr>
            <a:normAutofit/>
          </a:bodyPr>
          <a:lstStyle/>
          <a:p>
            <a:r>
              <a:rPr lang="en-US" sz="4000" dirty="0">
                <a:solidFill>
                  <a:srgbClr val="C00000"/>
                </a:solidFill>
                <a:latin typeface="+mj-lt"/>
              </a:rPr>
              <a:t>Getting Ready</a:t>
            </a:r>
          </a:p>
        </p:txBody>
      </p:sp>
      <p:sp>
        <p:nvSpPr>
          <p:cNvPr id="3" name="Content Placeholder 2"/>
          <p:cNvSpPr>
            <a:spLocks noGrp="1"/>
          </p:cNvSpPr>
          <p:nvPr>
            <p:ph idx="1"/>
          </p:nvPr>
        </p:nvSpPr>
        <p:spPr>
          <a:xfrm>
            <a:off x="457200" y="1419726"/>
            <a:ext cx="8229600" cy="4706437"/>
          </a:xfrm>
        </p:spPr>
        <p:txBody>
          <a:bodyPr>
            <a:normAutofit/>
          </a:bodyPr>
          <a:lstStyle/>
          <a:p>
            <a:r>
              <a:rPr lang="en-US" dirty="0">
                <a:latin typeface="+mj-lt"/>
              </a:rPr>
              <a:t>Working in groups of three or four, identify 3 ways you will mix with traffic when you start driving.</a:t>
            </a:r>
          </a:p>
          <a:p>
            <a:pPr lvl="1"/>
            <a:r>
              <a:rPr lang="en-US" b="1" dirty="0">
                <a:latin typeface="+mj-lt"/>
              </a:rPr>
              <a:t>An example: </a:t>
            </a:r>
            <a:r>
              <a:rPr lang="en-US" dirty="0">
                <a:latin typeface="+mj-lt"/>
              </a:rPr>
              <a:t>I will use my turn signals to let others know my intentions. If I don’t, then …</a:t>
            </a:r>
          </a:p>
          <a:p>
            <a:pPr lvl="1"/>
            <a:r>
              <a:rPr lang="en-US" b="1" dirty="0">
                <a:latin typeface="+mj-lt"/>
              </a:rPr>
              <a:t>Another: </a:t>
            </a:r>
            <a:r>
              <a:rPr lang="en-US" dirty="0">
                <a:latin typeface="+mj-lt"/>
              </a:rPr>
              <a:t>I will yield the right of way at an intersection. If I don’t, then …</a:t>
            </a:r>
          </a:p>
          <a:p>
            <a:pPr lvl="1"/>
            <a:r>
              <a:rPr lang="en-US" b="1" dirty="0">
                <a:latin typeface="+mj-lt"/>
              </a:rPr>
              <a:t>And: </a:t>
            </a:r>
            <a:r>
              <a:rPr lang="en-US" dirty="0">
                <a:latin typeface="+mj-lt"/>
              </a:rPr>
              <a:t>I will not speed up to beat a train at a railroad crossing. If I do, then …</a:t>
            </a:r>
          </a:p>
        </p:txBody>
      </p:sp>
      <p:sp>
        <p:nvSpPr>
          <p:cNvPr id="4" name="Slide Number Placeholder 3"/>
          <p:cNvSpPr>
            <a:spLocks noGrp="1"/>
          </p:cNvSpPr>
          <p:nvPr>
            <p:ph type="sldNum" sz="quarter" idx="12"/>
          </p:nvPr>
        </p:nvSpPr>
        <p:spPr/>
        <p:txBody>
          <a:bodyPr/>
          <a:lstStyle/>
          <a:p>
            <a:fld id="{AF4AF698-6708-A043-ABCE-7D48872CC542}" type="slidenum">
              <a:rPr lang="en-US" smtClean="0"/>
              <a:pPr/>
              <a:t>3</a:t>
            </a:fld>
            <a:endParaRPr lang="en-US"/>
          </a:p>
        </p:txBody>
      </p:sp>
    </p:spTree>
    <p:extLst>
      <p:ext uri="{BB962C8B-B14F-4D97-AF65-F5344CB8AC3E}">
        <p14:creationId xmlns:p14="http://schemas.microsoft.com/office/powerpoint/2010/main" val="1865586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6518"/>
          </a:xfrm>
        </p:spPr>
        <p:txBody>
          <a:bodyPr>
            <a:normAutofit/>
          </a:bodyPr>
          <a:lstStyle/>
          <a:p>
            <a:r>
              <a:rPr lang="en-US" sz="4000" dirty="0">
                <a:solidFill>
                  <a:srgbClr val="C00000"/>
                </a:solidFill>
                <a:latin typeface="+mj-lt"/>
              </a:rPr>
              <a:t>Passing and Being Passed </a:t>
            </a:r>
          </a:p>
        </p:txBody>
      </p:sp>
      <p:sp>
        <p:nvSpPr>
          <p:cNvPr id="5" name="Slide Number Placeholder 4"/>
          <p:cNvSpPr>
            <a:spLocks noGrp="1"/>
          </p:cNvSpPr>
          <p:nvPr>
            <p:ph type="sldNum" sz="quarter" idx="12"/>
          </p:nvPr>
        </p:nvSpPr>
        <p:spPr/>
        <p:txBody>
          <a:bodyPr/>
          <a:lstStyle/>
          <a:p>
            <a:fld id="{AF4AF698-6708-A043-ABCE-7D48872CC542}" type="slidenum">
              <a:rPr lang="en-US" smtClean="0"/>
              <a:pPr/>
              <a:t>30</a:t>
            </a:fld>
            <a:endParaRPr lang="en-US"/>
          </a:p>
        </p:txBody>
      </p:sp>
      <p:pic>
        <p:nvPicPr>
          <p:cNvPr id="1027" name="Picture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313018" y="1417638"/>
            <a:ext cx="167926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0750" y="1474788"/>
            <a:ext cx="1731963"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5"/>
          <p:cNvSpPr>
            <a:spLocks noChangeArrowheads="1"/>
          </p:cNvSpPr>
          <p:nvPr/>
        </p:nvSpPr>
        <p:spPr bwMode="auto">
          <a:xfrm>
            <a:off x="3324941" y="1708597"/>
            <a:ext cx="2343150" cy="316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0000"/>
              </a:lnSpc>
              <a:spcBef>
                <a:spcPct val="0"/>
              </a:spcBef>
            </a:pPr>
            <a:r>
              <a:rPr lang="en-US" sz="2800" dirty="0">
                <a:solidFill>
                  <a:srgbClr val="000000"/>
                </a:solidFill>
                <a:latin typeface="+mj-lt"/>
                <a:cs typeface="Arial" pitchFamily="34" charset="0"/>
              </a:rPr>
              <a:t>Why is passing permitted in the right diagram but not in the left diagram?</a:t>
            </a:r>
          </a:p>
        </p:txBody>
      </p:sp>
    </p:spTree>
    <p:extLst>
      <p:ext uri="{BB962C8B-B14F-4D97-AF65-F5344CB8AC3E}">
        <p14:creationId xmlns:p14="http://schemas.microsoft.com/office/powerpoint/2010/main" val="1361159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3629"/>
          </a:xfrm>
        </p:spPr>
        <p:txBody>
          <a:bodyPr>
            <a:normAutofit/>
          </a:bodyPr>
          <a:lstStyle/>
          <a:p>
            <a:r>
              <a:rPr lang="en-US" sz="2800" dirty="0">
                <a:latin typeface="+mj-lt"/>
              </a:rPr>
              <a:t>When can you pass a school bus?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19964" y="1048764"/>
            <a:ext cx="7371806" cy="4888397"/>
          </a:xfrm>
        </p:spPr>
      </p:pic>
      <p:sp>
        <p:nvSpPr>
          <p:cNvPr id="5" name="Slide Number Placeholder 4"/>
          <p:cNvSpPr>
            <a:spLocks noGrp="1"/>
          </p:cNvSpPr>
          <p:nvPr>
            <p:ph type="sldNum" sz="quarter" idx="12"/>
          </p:nvPr>
        </p:nvSpPr>
        <p:spPr/>
        <p:txBody>
          <a:bodyPr/>
          <a:lstStyle/>
          <a:p>
            <a:fld id="{AF4AF698-6708-A043-ABCE-7D48872CC542}" type="slidenum">
              <a:rPr lang="en-US" smtClean="0"/>
              <a:pPr/>
              <a:t>31</a:t>
            </a:fld>
            <a:endParaRPr lang="en-US"/>
          </a:p>
        </p:txBody>
      </p:sp>
    </p:spTree>
    <p:extLst>
      <p:ext uri="{BB962C8B-B14F-4D97-AF65-F5344CB8AC3E}">
        <p14:creationId xmlns:p14="http://schemas.microsoft.com/office/powerpoint/2010/main" val="3951791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74638"/>
            <a:ext cx="8705850" cy="775229"/>
          </a:xfrm>
        </p:spPr>
        <p:txBody>
          <a:bodyPr>
            <a:noAutofit/>
          </a:bodyPr>
          <a:lstStyle/>
          <a:p>
            <a:r>
              <a:rPr lang="en-US" sz="2800" dirty="0"/>
              <a:t>Why are the school bus lights flashing?</a:t>
            </a:r>
          </a:p>
        </p:txBody>
      </p:sp>
      <p:sp>
        <p:nvSpPr>
          <p:cNvPr id="5" name="Slide Number Placeholder 4"/>
          <p:cNvSpPr>
            <a:spLocks noGrp="1"/>
          </p:cNvSpPr>
          <p:nvPr>
            <p:ph type="sldNum" sz="quarter" idx="12"/>
          </p:nvPr>
        </p:nvSpPr>
        <p:spPr/>
        <p:txBody>
          <a:bodyPr/>
          <a:lstStyle/>
          <a:p>
            <a:fld id="{AF4AF698-6708-A043-ABCE-7D48872CC542}" type="slidenum">
              <a:rPr lang="en-US" smtClean="0"/>
              <a:pPr/>
              <a:t>32</a:t>
            </a:fld>
            <a:endParaRPr lang="en-US"/>
          </a:p>
        </p:txBody>
      </p:sp>
      <p:pic>
        <p:nvPicPr>
          <p:cNvPr id="2050" name="Picture 2"/>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l="3103" t="4137" r="814" b="1862"/>
          <a:stretch/>
        </p:blipFill>
        <p:spPr bwMode="auto">
          <a:xfrm>
            <a:off x="981343" y="1223493"/>
            <a:ext cx="7276564" cy="472654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742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771"/>
            <a:ext cx="8229600" cy="731518"/>
          </a:xfrm>
        </p:spPr>
        <p:txBody>
          <a:bodyPr>
            <a:noAutofit/>
          </a:bodyPr>
          <a:lstStyle/>
          <a:p>
            <a:r>
              <a:rPr lang="en-US" sz="4000" dirty="0">
                <a:solidFill>
                  <a:srgbClr val="C00000"/>
                </a:solidFill>
                <a:latin typeface="+mj-lt"/>
              </a:rPr>
              <a:t>Emergency Vehicles</a:t>
            </a:r>
          </a:p>
        </p:txBody>
      </p:sp>
      <p:sp>
        <p:nvSpPr>
          <p:cNvPr id="3" name="Slide Number Placeholder 2"/>
          <p:cNvSpPr>
            <a:spLocks noGrp="1"/>
          </p:cNvSpPr>
          <p:nvPr>
            <p:ph type="sldNum" sz="quarter" idx="12"/>
          </p:nvPr>
        </p:nvSpPr>
        <p:spPr/>
        <p:txBody>
          <a:bodyPr/>
          <a:lstStyle/>
          <a:p>
            <a:fld id="{AF4AF698-6708-A043-ABCE-7D48872CC542}" type="slidenum">
              <a:rPr lang="en-US" smtClean="0"/>
              <a:pPr/>
              <a:t>33</a:t>
            </a:fld>
            <a:endParaRPr lang="en-US"/>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4592" y="1534759"/>
            <a:ext cx="4813926" cy="3909661"/>
          </a:xfrm>
          <a:prstGeom prst="rect">
            <a:avLst/>
          </a:prstGeom>
        </p:spPr>
      </p:pic>
      <p:sp>
        <p:nvSpPr>
          <p:cNvPr id="7" name="TextBox 6"/>
          <p:cNvSpPr txBox="1"/>
          <p:nvPr/>
        </p:nvSpPr>
        <p:spPr>
          <a:xfrm>
            <a:off x="5151549" y="1496580"/>
            <a:ext cx="3675459" cy="4308872"/>
          </a:xfrm>
          <a:prstGeom prst="rect">
            <a:avLst/>
          </a:prstGeom>
          <a:noFill/>
        </p:spPr>
        <p:txBody>
          <a:bodyPr wrap="square" rtlCol="0">
            <a:spAutoFit/>
          </a:bodyPr>
          <a:lstStyle/>
          <a:p>
            <a:pPr algn="ctr"/>
            <a:r>
              <a:rPr lang="en-US" sz="2400" b="1" dirty="0">
                <a:solidFill>
                  <a:srgbClr val="C00000"/>
                </a:solidFill>
                <a:latin typeface="+mj-lt"/>
                <a:cs typeface="Arial" pitchFamily="34" charset="0"/>
              </a:rPr>
              <a:t>You look in your rear view mirror and see this.</a:t>
            </a:r>
          </a:p>
          <a:p>
            <a:endParaRPr lang="en-US" sz="2400" dirty="0">
              <a:latin typeface="Arial" pitchFamily="34" charset="0"/>
              <a:cs typeface="Arial" pitchFamily="34" charset="0"/>
            </a:endParaRPr>
          </a:p>
          <a:p>
            <a:pPr marL="342900" indent="-342900">
              <a:spcAft>
                <a:spcPts val="600"/>
              </a:spcAft>
              <a:buAutoNum type="arabicPeriod"/>
            </a:pPr>
            <a:r>
              <a:rPr lang="en-US" sz="2400" dirty="0">
                <a:latin typeface="+mj-lt"/>
                <a:cs typeface="Arial" pitchFamily="34" charset="0"/>
              </a:rPr>
              <a:t>What are you supposed to do?</a:t>
            </a:r>
          </a:p>
          <a:p>
            <a:pPr marL="342900" indent="-342900">
              <a:spcAft>
                <a:spcPts val="600"/>
              </a:spcAft>
              <a:buFontTx/>
              <a:buAutoNum type="arabicPeriod"/>
            </a:pPr>
            <a:r>
              <a:rPr lang="en-US" sz="2400" dirty="0">
                <a:latin typeface="+mj-lt"/>
                <a:cs typeface="Arial" pitchFamily="34" charset="0"/>
              </a:rPr>
              <a:t>Explain how you re-enter traffic once the officer has passed.</a:t>
            </a:r>
          </a:p>
          <a:p>
            <a:pPr marL="342900" indent="-342900">
              <a:spcAft>
                <a:spcPts val="600"/>
              </a:spcAft>
              <a:buAutoNum type="arabicPeriod"/>
            </a:pPr>
            <a:r>
              <a:rPr lang="en-US" sz="2400" dirty="0">
                <a:latin typeface="+mj-lt"/>
                <a:cs typeface="Arial" pitchFamily="34" charset="0"/>
              </a:rPr>
              <a:t>Explain what you should do if she pulls in behind you after you stop.</a:t>
            </a:r>
          </a:p>
        </p:txBody>
      </p:sp>
    </p:spTree>
    <p:extLst>
      <p:ext uri="{BB962C8B-B14F-4D97-AF65-F5344CB8AC3E}">
        <p14:creationId xmlns:p14="http://schemas.microsoft.com/office/powerpoint/2010/main" val="314679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4AF698-6708-A043-ABCE-7D48872CC542}" type="slidenum">
              <a:rPr lang="en-US" smtClean="0"/>
              <a:pPr/>
              <a:t>34</a:t>
            </a:fld>
            <a:endParaRPr lang="en-US"/>
          </a:p>
        </p:txBody>
      </p:sp>
      <p:pic>
        <p:nvPicPr>
          <p:cNvPr id="4" name="Picture 3" descr="Screen Shot 2012-06-30 at 7.10.03 PM.png"/>
          <p:cNvPicPr>
            <a:picLocks noChangeAspect="1"/>
          </p:cNvPicPr>
          <p:nvPr/>
        </p:nvPicPr>
        <p:blipFill rotWithShape="1">
          <a:blip r:embed="rId3" cstate="email">
            <a:extLst>
              <a:ext uri="{28A0092B-C50C-407E-A947-70E740481C1C}">
                <a14:useLocalDpi xmlns:a14="http://schemas.microsoft.com/office/drawing/2010/main"/>
              </a:ext>
            </a:extLst>
          </a:blip>
          <a:srcRect r="4649"/>
          <a:stretch/>
        </p:blipFill>
        <p:spPr>
          <a:xfrm>
            <a:off x="4269347" y="2089770"/>
            <a:ext cx="4501940" cy="3486781"/>
          </a:xfrm>
          <a:prstGeom prst="rect">
            <a:avLst/>
          </a:prstGeom>
        </p:spPr>
      </p:pic>
      <p:sp>
        <p:nvSpPr>
          <p:cNvPr id="5" name="TextBox 4"/>
          <p:cNvSpPr txBox="1"/>
          <p:nvPr/>
        </p:nvSpPr>
        <p:spPr>
          <a:xfrm>
            <a:off x="360608" y="936487"/>
            <a:ext cx="8612704" cy="3081722"/>
          </a:xfrm>
          <a:prstGeom prst="rect">
            <a:avLst/>
          </a:prstGeom>
          <a:noFill/>
        </p:spPr>
        <p:txBody>
          <a:bodyPr wrap="square" rtlCol="0">
            <a:noAutofit/>
          </a:bodyPr>
          <a:lstStyle/>
          <a:p>
            <a:pPr algn="ctr">
              <a:spcAft>
                <a:spcPts val="600"/>
              </a:spcAft>
            </a:pPr>
            <a:r>
              <a:rPr lang="en-US" sz="2000" dirty="0">
                <a:latin typeface="+mj-lt"/>
                <a:cs typeface="Arial" pitchFamily="34" charset="0"/>
              </a:rPr>
              <a:t>Think back to Strategies for Vision and Scanning</a:t>
            </a:r>
            <a:br>
              <a:rPr lang="en-US" sz="2000" dirty="0">
                <a:latin typeface="+mj-lt"/>
                <a:cs typeface="Arial" pitchFamily="34" charset="0"/>
              </a:rPr>
            </a:br>
            <a:r>
              <a:rPr lang="en-US" sz="2000" b="1" i="1" dirty="0">
                <a:latin typeface="+mj-lt"/>
                <a:cs typeface="Arial" pitchFamily="34" charset="0"/>
              </a:rPr>
              <a:t>I can only move over if I see the stopped emergency vehicle in the first place.</a:t>
            </a:r>
          </a:p>
          <a:p>
            <a:endParaRPr lang="en-US" sz="2000" dirty="0">
              <a:latin typeface="+mj-lt"/>
              <a:cs typeface="Arial" pitchFamily="34" charset="0"/>
            </a:endParaRPr>
          </a:p>
          <a:p>
            <a:r>
              <a:rPr lang="en-US" sz="2000" dirty="0">
                <a:latin typeface="+mj-lt"/>
                <a:cs typeface="Arial" pitchFamily="34" charset="0"/>
              </a:rPr>
              <a:t>The law requires that I move over </a:t>
            </a:r>
          </a:p>
          <a:p>
            <a:r>
              <a:rPr lang="en-US" sz="2000" dirty="0">
                <a:latin typeface="+mj-lt"/>
                <a:cs typeface="Arial" pitchFamily="34" charset="0"/>
              </a:rPr>
              <a:t>to the next lane before I reach the </a:t>
            </a:r>
          </a:p>
          <a:p>
            <a:r>
              <a:rPr lang="en-US" sz="2000" dirty="0">
                <a:latin typeface="+mj-lt"/>
                <a:cs typeface="Arial" pitchFamily="34" charset="0"/>
              </a:rPr>
              <a:t>emergency vehicle parked on the </a:t>
            </a:r>
          </a:p>
          <a:p>
            <a:r>
              <a:rPr lang="en-US" sz="2000" dirty="0">
                <a:latin typeface="+mj-lt"/>
                <a:cs typeface="Arial" pitchFamily="34" charset="0"/>
              </a:rPr>
              <a:t>side of the road.</a:t>
            </a:r>
          </a:p>
          <a:p>
            <a:endParaRPr lang="en-US" sz="2000" dirty="0">
              <a:latin typeface="+mj-lt"/>
              <a:cs typeface="Arial" pitchFamily="34" charset="0"/>
            </a:endParaRPr>
          </a:p>
          <a:p>
            <a:r>
              <a:rPr lang="en-US" sz="2000" dirty="0">
                <a:latin typeface="+mj-lt"/>
                <a:cs typeface="Arial" pitchFamily="34" charset="0"/>
              </a:rPr>
              <a:t>If I can’t, then I slow down to </a:t>
            </a:r>
          </a:p>
          <a:p>
            <a:r>
              <a:rPr lang="en-US" sz="2000" dirty="0">
                <a:latin typeface="+mj-lt"/>
                <a:cs typeface="Arial" pitchFamily="34" charset="0"/>
              </a:rPr>
              <a:t>allow time to respond safely.</a:t>
            </a:r>
          </a:p>
        </p:txBody>
      </p:sp>
      <p:sp>
        <p:nvSpPr>
          <p:cNvPr id="6" name="Rectangle 2"/>
          <p:cNvSpPr>
            <a:spLocks noChangeArrowheads="1"/>
          </p:cNvSpPr>
          <p:nvPr/>
        </p:nvSpPr>
        <p:spPr bwMode="auto">
          <a:xfrm>
            <a:off x="228600" y="228600"/>
            <a:ext cx="87447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buClr>
                <a:schemeClr val="accent2"/>
              </a:buClr>
              <a:buFont typeface="Monotype Sorts" charset="0"/>
              <a:buNone/>
            </a:pPr>
            <a:r>
              <a:rPr kumimoji="1" lang="en-US" sz="4000" dirty="0">
                <a:solidFill>
                  <a:srgbClr val="C00000"/>
                </a:solidFill>
                <a:latin typeface="+mj-lt"/>
                <a:cs typeface="Arial" pitchFamily="34" charset="0"/>
              </a:rPr>
              <a:t>Move Over Law</a:t>
            </a:r>
          </a:p>
        </p:txBody>
      </p:sp>
    </p:spTree>
    <p:extLst>
      <p:ext uri="{BB962C8B-B14F-4D97-AF65-F5344CB8AC3E}">
        <p14:creationId xmlns:p14="http://schemas.microsoft.com/office/powerpoint/2010/main" val="2459767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4AF698-6708-A043-ABCE-7D48872CC542}" type="slidenum">
              <a:rPr lang="en-US" smtClean="0"/>
              <a:pPr/>
              <a:t>35</a:t>
            </a:fld>
            <a:endParaRPr lang="en-US"/>
          </a:p>
        </p:txBody>
      </p:sp>
      <p:pic>
        <p:nvPicPr>
          <p:cNvPr id="4" name="Picture 3" descr="DSC0094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3944" y="1187697"/>
            <a:ext cx="7857944" cy="5017473"/>
          </a:xfrm>
          <a:prstGeom prst="rect">
            <a:avLst/>
          </a:prstGeom>
        </p:spPr>
      </p:pic>
      <p:sp>
        <p:nvSpPr>
          <p:cNvPr id="5" name="Rectangle 2"/>
          <p:cNvSpPr>
            <a:spLocks noChangeArrowheads="1"/>
          </p:cNvSpPr>
          <p:nvPr/>
        </p:nvSpPr>
        <p:spPr bwMode="auto">
          <a:xfrm>
            <a:off x="353568" y="228600"/>
            <a:ext cx="85953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buClr>
                <a:schemeClr val="accent2"/>
              </a:buClr>
              <a:buFont typeface="Monotype Sorts" charset="0"/>
              <a:buNone/>
            </a:pPr>
            <a:r>
              <a:rPr kumimoji="1" lang="en-US" sz="4000" dirty="0">
                <a:solidFill>
                  <a:srgbClr val="C00000"/>
                </a:solidFill>
                <a:latin typeface="+mj-lt"/>
                <a:cs typeface="Arial" pitchFamily="34" charset="0"/>
              </a:rPr>
              <a:t>Emergency Vehicles</a:t>
            </a:r>
          </a:p>
        </p:txBody>
      </p:sp>
    </p:spTree>
    <p:extLst>
      <p:ext uri="{BB962C8B-B14F-4D97-AF65-F5344CB8AC3E}">
        <p14:creationId xmlns:p14="http://schemas.microsoft.com/office/powerpoint/2010/main" val="1511603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067"/>
            <a:ext cx="8229600" cy="722489"/>
          </a:xfrm>
        </p:spPr>
        <p:txBody>
          <a:bodyPr>
            <a:normAutofit/>
          </a:bodyPr>
          <a:lstStyle/>
          <a:p>
            <a:r>
              <a:rPr lang="en-US" sz="4000" dirty="0">
                <a:solidFill>
                  <a:srgbClr val="C00000"/>
                </a:solidFill>
                <a:latin typeface="+mj-lt"/>
              </a:rPr>
              <a:t>Funeral Processions</a:t>
            </a:r>
          </a:p>
        </p:txBody>
      </p:sp>
      <p:sp>
        <p:nvSpPr>
          <p:cNvPr id="3" name="Slide Number Placeholder 2"/>
          <p:cNvSpPr>
            <a:spLocks noGrp="1"/>
          </p:cNvSpPr>
          <p:nvPr>
            <p:ph type="sldNum" sz="quarter" idx="12"/>
          </p:nvPr>
        </p:nvSpPr>
        <p:spPr/>
        <p:txBody>
          <a:bodyPr/>
          <a:lstStyle/>
          <a:p>
            <a:fld id="{AF4AF698-6708-A043-ABCE-7D48872CC542}" type="slidenum">
              <a:rPr lang="en-US" smtClean="0"/>
              <a:pPr/>
              <a:t>36</a:t>
            </a:fld>
            <a:endParaRPr lang="en-US"/>
          </a:p>
        </p:txBody>
      </p:sp>
      <p:pic>
        <p:nvPicPr>
          <p:cNvPr id="4" name="Picture 3"/>
          <p:cNvPicPr>
            <a:picLocks noChangeAspect="1"/>
          </p:cNvPicPr>
          <p:nvPr/>
        </p:nvPicPr>
        <p:blipFill>
          <a:blip r:embed="rId3" cstate="print"/>
          <a:stretch>
            <a:fillRect/>
          </a:stretch>
        </p:blipFill>
        <p:spPr>
          <a:xfrm>
            <a:off x="0" y="1186032"/>
            <a:ext cx="9144000" cy="4730175"/>
          </a:xfrm>
          <a:prstGeom prst="rect">
            <a:avLst/>
          </a:prstGeom>
        </p:spPr>
      </p:pic>
    </p:spTree>
    <p:extLst>
      <p:ext uri="{BB962C8B-B14F-4D97-AF65-F5344CB8AC3E}">
        <p14:creationId xmlns:p14="http://schemas.microsoft.com/office/powerpoint/2010/main" val="4276443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294"/>
            <a:ext cx="8229600" cy="676338"/>
          </a:xfrm>
        </p:spPr>
        <p:txBody>
          <a:bodyPr>
            <a:noAutofit/>
          </a:bodyPr>
          <a:lstStyle/>
          <a:p>
            <a:r>
              <a:rPr lang="en-US" sz="4000" dirty="0">
                <a:solidFill>
                  <a:srgbClr val="C00000"/>
                </a:solidFill>
                <a:latin typeface="+mn-lt"/>
              </a:rPr>
              <a:t>Rail Grade Crossings</a:t>
            </a:r>
          </a:p>
        </p:txBody>
      </p:sp>
      <p:sp>
        <p:nvSpPr>
          <p:cNvPr id="4" name="Slide Number Placeholder 3"/>
          <p:cNvSpPr>
            <a:spLocks noGrp="1"/>
          </p:cNvSpPr>
          <p:nvPr>
            <p:ph type="sldNum" sz="quarter" idx="12"/>
          </p:nvPr>
        </p:nvSpPr>
        <p:spPr/>
        <p:txBody>
          <a:bodyPr/>
          <a:lstStyle/>
          <a:p>
            <a:fld id="{AF4AF698-6708-A043-ABCE-7D48872CC542}" type="slidenum">
              <a:rPr lang="en-US" smtClean="0"/>
              <a:pPr/>
              <a:t>37</a:t>
            </a:fld>
            <a:endParaRPr lang="en-US"/>
          </a:p>
        </p:txBody>
      </p:sp>
      <p:pic>
        <p:nvPicPr>
          <p:cNvPr id="3" name="Picture 2" descr="Screen Shot 2012-06-28 at 6.59.04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38785"/>
            <a:ext cx="9144000" cy="5393182"/>
          </a:xfrm>
          <a:prstGeom prst="rect">
            <a:avLst/>
          </a:prstGeom>
        </p:spPr>
      </p:pic>
      <p:sp>
        <p:nvSpPr>
          <p:cNvPr id="5" name="Rectangle 4"/>
          <p:cNvSpPr/>
          <p:nvPr/>
        </p:nvSpPr>
        <p:spPr>
          <a:xfrm>
            <a:off x="5498592" y="3239323"/>
            <a:ext cx="3188208" cy="2409891"/>
          </a:xfrm>
          <a:prstGeom prst="rect">
            <a:avLst/>
          </a:prstGeom>
          <a:solidFill>
            <a:schemeClr val="tx1">
              <a:alpha val="64000"/>
            </a:schemeClr>
          </a:solidFill>
        </p:spPr>
        <p:txBody>
          <a:bodyPr wrap="square">
            <a:spAutoFit/>
          </a:bodyPr>
          <a:lstStyle/>
          <a:p>
            <a:pPr algn="ctr">
              <a:lnSpc>
                <a:spcPct val="120000"/>
              </a:lnSpc>
            </a:pPr>
            <a:r>
              <a:rPr lang="en-US" dirty="0">
                <a:solidFill>
                  <a:srgbClr val="FFFF00"/>
                </a:solidFill>
              </a:rPr>
              <a:t>The total number of rail grade crossings in Montana:</a:t>
            </a:r>
          </a:p>
          <a:p>
            <a:pPr algn="ctr">
              <a:lnSpc>
                <a:spcPct val="120000"/>
              </a:lnSpc>
            </a:pPr>
            <a:endParaRPr lang="en-US" dirty="0">
              <a:solidFill>
                <a:srgbClr val="FFFF00"/>
              </a:solidFill>
            </a:endParaRPr>
          </a:p>
          <a:p>
            <a:pPr algn="ctr">
              <a:lnSpc>
                <a:spcPct val="120000"/>
              </a:lnSpc>
            </a:pPr>
            <a:r>
              <a:rPr lang="en-US" dirty="0">
                <a:solidFill>
                  <a:srgbClr val="FFFF00"/>
                </a:solidFill>
              </a:rPr>
              <a:t>Public Crossings: 1491</a:t>
            </a:r>
          </a:p>
          <a:p>
            <a:pPr algn="ctr">
              <a:lnSpc>
                <a:spcPct val="120000"/>
              </a:lnSpc>
            </a:pPr>
            <a:r>
              <a:rPr lang="en-US" dirty="0">
                <a:solidFill>
                  <a:srgbClr val="FFFF00"/>
                </a:solidFill>
              </a:rPr>
              <a:t>Private Crossings: 2007</a:t>
            </a:r>
          </a:p>
          <a:p>
            <a:pPr algn="ctr">
              <a:lnSpc>
                <a:spcPct val="120000"/>
              </a:lnSpc>
            </a:pPr>
            <a:r>
              <a:rPr lang="en-US" dirty="0">
                <a:solidFill>
                  <a:srgbClr val="FFFF00"/>
                </a:solidFill>
              </a:rPr>
              <a:t>Pedestrian Crossings: 15</a:t>
            </a:r>
          </a:p>
          <a:p>
            <a:pPr algn="ctr">
              <a:lnSpc>
                <a:spcPct val="120000"/>
              </a:lnSpc>
            </a:pPr>
            <a:r>
              <a:rPr lang="en-US" dirty="0">
                <a:solidFill>
                  <a:srgbClr val="FFFF00"/>
                </a:solidFill>
              </a:rPr>
              <a:t>Total Crossings: 3513</a:t>
            </a:r>
          </a:p>
        </p:txBody>
      </p:sp>
    </p:spTree>
    <p:extLst>
      <p:ext uri="{BB962C8B-B14F-4D97-AF65-F5344CB8AC3E}">
        <p14:creationId xmlns:p14="http://schemas.microsoft.com/office/powerpoint/2010/main" val="2055083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F4AF698-6708-A043-ABCE-7D48872CC542}" type="slidenum">
              <a:rPr lang="en-US" smtClean="0"/>
              <a:pPr/>
              <a:t>38</a:t>
            </a:fld>
            <a:endParaRPr lang="en-US"/>
          </a:p>
        </p:txBody>
      </p:sp>
      <p:pic>
        <p:nvPicPr>
          <p:cNvPr id="3" name="Picture 2"/>
          <p:cNvPicPr>
            <a:picLocks noChangeAspect="1"/>
          </p:cNvPicPr>
          <p:nvPr/>
        </p:nvPicPr>
        <p:blipFill>
          <a:blip r:embed="rId3" cstate="print"/>
          <a:stretch>
            <a:fillRect/>
          </a:stretch>
        </p:blipFill>
        <p:spPr>
          <a:xfrm>
            <a:off x="0" y="-330041"/>
            <a:ext cx="9144000" cy="6600825"/>
          </a:xfrm>
          <a:prstGeom prst="rect">
            <a:avLst/>
          </a:prstGeom>
        </p:spPr>
      </p:pic>
      <p:sp>
        <p:nvSpPr>
          <p:cNvPr id="4" name="TextBox 3"/>
          <p:cNvSpPr txBox="1"/>
          <p:nvPr/>
        </p:nvSpPr>
        <p:spPr>
          <a:xfrm>
            <a:off x="3256925" y="1148712"/>
            <a:ext cx="3102590" cy="2137508"/>
          </a:xfrm>
          <a:prstGeom prst="rect">
            <a:avLst/>
          </a:prstGeom>
          <a:noFill/>
        </p:spPr>
        <p:txBody>
          <a:bodyPr wrap="square" rtlCol="0">
            <a:spAutoFit/>
          </a:bodyPr>
          <a:lstStyle/>
          <a:p>
            <a:r>
              <a:rPr lang="en-US" dirty="0">
                <a:solidFill>
                  <a:srgbClr val="FFFF00"/>
                </a:solidFill>
              </a:rPr>
              <a:t>Is it legal to pass here?</a:t>
            </a:r>
          </a:p>
          <a:p>
            <a:pPr>
              <a:lnSpc>
                <a:spcPct val="130000"/>
              </a:lnSpc>
            </a:pPr>
            <a:r>
              <a:rPr lang="en-US" dirty="0">
                <a:solidFill>
                  <a:srgbClr val="FFFF00"/>
                </a:solidFill>
              </a:rPr>
              <a:t>How do you know?</a:t>
            </a:r>
          </a:p>
          <a:p>
            <a:pPr>
              <a:lnSpc>
                <a:spcPct val="60000"/>
              </a:lnSpc>
            </a:pPr>
            <a:endParaRPr lang="en-US" dirty="0">
              <a:solidFill>
                <a:srgbClr val="FFFF00"/>
              </a:solidFill>
            </a:endParaRPr>
          </a:p>
          <a:p>
            <a:pPr>
              <a:lnSpc>
                <a:spcPct val="90000"/>
              </a:lnSpc>
            </a:pPr>
            <a:r>
              <a:rPr lang="en-US" dirty="0">
                <a:solidFill>
                  <a:srgbClr val="FFFF00"/>
                </a:solidFill>
              </a:rPr>
              <a:t>How many tracks are at this crossing?</a:t>
            </a:r>
          </a:p>
          <a:p>
            <a:pPr>
              <a:lnSpc>
                <a:spcPct val="50000"/>
              </a:lnSpc>
            </a:pPr>
            <a:endParaRPr lang="en-US" dirty="0">
              <a:solidFill>
                <a:srgbClr val="FFFF00"/>
              </a:solidFill>
            </a:endParaRPr>
          </a:p>
          <a:p>
            <a:pPr>
              <a:lnSpc>
                <a:spcPct val="80000"/>
              </a:lnSpc>
            </a:pPr>
            <a:r>
              <a:rPr lang="en-US" dirty="0">
                <a:solidFill>
                  <a:srgbClr val="FFFF00"/>
                </a:solidFill>
              </a:rPr>
              <a:t>Do you need to search this intersection before you cross?</a:t>
            </a:r>
          </a:p>
          <a:p>
            <a:pPr>
              <a:lnSpc>
                <a:spcPct val="50000"/>
              </a:lnSpc>
            </a:pPr>
            <a:endParaRPr lang="en-US" dirty="0">
              <a:solidFill>
                <a:srgbClr val="FFFF00"/>
              </a:solidFill>
            </a:endParaRPr>
          </a:p>
        </p:txBody>
      </p:sp>
    </p:spTree>
    <p:extLst>
      <p:ext uri="{BB962C8B-B14F-4D97-AF65-F5344CB8AC3E}">
        <p14:creationId xmlns:p14="http://schemas.microsoft.com/office/powerpoint/2010/main" val="3285397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6361" y="160562"/>
            <a:ext cx="7646694" cy="528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9"/>
          <p:cNvSpPr>
            <a:spLocks noGrp="1"/>
          </p:cNvSpPr>
          <p:nvPr>
            <p:ph sz="half" idx="2"/>
          </p:nvPr>
        </p:nvSpPr>
        <p:spPr>
          <a:xfrm>
            <a:off x="329624" y="767273"/>
            <a:ext cx="3693736" cy="5214111"/>
          </a:xfrm>
        </p:spPr>
        <p:txBody>
          <a:bodyPr>
            <a:noAutofit/>
          </a:bodyPr>
          <a:lstStyle/>
          <a:p>
            <a:pPr>
              <a:spcBef>
                <a:spcPts val="0"/>
              </a:spcBef>
              <a:spcAft>
                <a:spcPts val="1200"/>
              </a:spcAft>
            </a:pPr>
            <a:r>
              <a:rPr lang="en-US" dirty="0">
                <a:latin typeface="+mj-lt"/>
              </a:rPr>
              <a:t>Who yields at this RR crossing? </a:t>
            </a:r>
          </a:p>
          <a:p>
            <a:pPr>
              <a:spcBef>
                <a:spcPts val="0"/>
              </a:spcBef>
              <a:spcAft>
                <a:spcPts val="1200"/>
              </a:spcAft>
            </a:pPr>
            <a:r>
              <a:rPr lang="en-US" dirty="0">
                <a:latin typeface="+mj-lt"/>
              </a:rPr>
              <a:t>What kind of signage does this crossing have?</a:t>
            </a:r>
          </a:p>
          <a:p>
            <a:pPr>
              <a:spcBef>
                <a:spcPts val="0"/>
              </a:spcBef>
              <a:spcAft>
                <a:spcPts val="1200"/>
              </a:spcAft>
            </a:pPr>
            <a:r>
              <a:rPr lang="en-US" dirty="0">
                <a:latin typeface="+mj-lt"/>
              </a:rPr>
              <a:t>What speed should you approach and cross this crossing?</a:t>
            </a:r>
          </a:p>
          <a:p>
            <a:pPr>
              <a:spcBef>
                <a:spcPts val="0"/>
              </a:spcBef>
              <a:spcAft>
                <a:spcPts val="1200"/>
              </a:spcAft>
            </a:pPr>
            <a:r>
              <a:rPr lang="en-US" dirty="0">
                <a:latin typeface="+mj-lt"/>
              </a:rPr>
              <a:t>Describe the searching process as you approach this crossing</a:t>
            </a:r>
            <a:r>
              <a:rPr lang="en-US" dirty="0"/>
              <a:t>.</a:t>
            </a:r>
            <a:br>
              <a:rPr lang="en-US" dirty="0"/>
            </a:br>
            <a:endParaRPr lang="en-US" dirty="0"/>
          </a:p>
        </p:txBody>
      </p:sp>
      <p:sp>
        <p:nvSpPr>
          <p:cNvPr id="11" name="Text Placeholder 10"/>
          <p:cNvSpPr>
            <a:spLocks noGrp="1"/>
          </p:cNvSpPr>
          <p:nvPr>
            <p:ph type="body" sz="quarter" idx="3"/>
          </p:nvPr>
        </p:nvSpPr>
        <p:spPr/>
        <p:txBody>
          <a:bodyPr/>
          <a:lstStyle/>
          <a:p>
            <a:endParaRPr lang="en-US"/>
          </a:p>
        </p:txBody>
      </p:sp>
      <p:sp>
        <p:nvSpPr>
          <p:cNvPr id="5" name="Slide Number Placeholder 4"/>
          <p:cNvSpPr>
            <a:spLocks noGrp="1"/>
          </p:cNvSpPr>
          <p:nvPr>
            <p:ph type="sldNum" sz="quarter" idx="12"/>
          </p:nvPr>
        </p:nvSpPr>
        <p:spPr/>
        <p:txBody>
          <a:bodyPr/>
          <a:lstStyle/>
          <a:p>
            <a:fld id="{AF4AF698-6708-A043-ABCE-7D48872CC542}" type="slidenum">
              <a:rPr lang="en-US" smtClean="0"/>
              <a:pPr/>
              <a:t>39</a:t>
            </a:fld>
            <a:endParaRPr lang="en-US" dirty="0"/>
          </a:p>
        </p:txBody>
      </p:sp>
      <p:pic>
        <p:nvPicPr>
          <p:cNvPr id="4" name="Picture 3" descr="locomotiv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9708" y="-1721"/>
            <a:ext cx="4786484" cy="5983105"/>
          </a:xfrm>
          <a:prstGeom prst="rect">
            <a:avLst/>
          </a:prstGeom>
        </p:spPr>
      </p:pic>
      <p:sp>
        <p:nvSpPr>
          <p:cNvPr id="3" name="TextBox 2"/>
          <p:cNvSpPr txBox="1"/>
          <p:nvPr/>
        </p:nvSpPr>
        <p:spPr>
          <a:xfrm>
            <a:off x="8412480" y="508000"/>
            <a:ext cx="184666" cy="369332"/>
          </a:xfrm>
          <a:prstGeom prst="rect">
            <a:avLst/>
          </a:prstGeom>
          <a:noFill/>
        </p:spPr>
        <p:txBody>
          <a:bodyPr wrap="none" rtlCol="0">
            <a:spAutoFit/>
          </a:bodyPr>
          <a:lstStyle/>
          <a:p>
            <a:endParaRPr lang="en-US" dirty="0"/>
          </a:p>
        </p:txBody>
      </p:sp>
      <p:sp>
        <p:nvSpPr>
          <p:cNvPr id="7" name="TextBox 6"/>
          <p:cNvSpPr txBox="1"/>
          <p:nvPr/>
        </p:nvSpPr>
        <p:spPr>
          <a:xfrm>
            <a:off x="4842688" y="1096366"/>
            <a:ext cx="3350367"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678160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00075" y="390525"/>
            <a:ext cx="7867650" cy="533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b="1" dirty="0">
                <a:solidFill>
                  <a:srgbClr val="C00000"/>
                </a:solidFill>
                <a:latin typeface="+mj-lt"/>
                <a:cs typeface="Arial" pitchFamily="34" charset="0"/>
              </a:rPr>
              <a:t>R</a:t>
            </a:r>
            <a:r>
              <a:rPr lang="en-US" sz="3600" b="1" dirty="0">
                <a:latin typeface="+mj-lt"/>
                <a:cs typeface="Arial" pitchFamily="34" charset="0"/>
              </a:rPr>
              <a:t>IGHT </a:t>
            </a:r>
            <a:r>
              <a:rPr lang="en-US" sz="3600" b="1" dirty="0">
                <a:solidFill>
                  <a:srgbClr val="C00000"/>
                </a:solidFill>
                <a:latin typeface="+mj-lt"/>
                <a:cs typeface="Arial" pitchFamily="34" charset="0"/>
              </a:rPr>
              <a:t>O</a:t>
            </a:r>
            <a:r>
              <a:rPr lang="en-US" sz="3600" b="1" dirty="0">
                <a:latin typeface="+mj-lt"/>
                <a:cs typeface="Arial" pitchFamily="34" charset="0"/>
              </a:rPr>
              <a:t>F </a:t>
            </a:r>
            <a:r>
              <a:rPr lang="en-US" sz="3600" b="1" dirty="0">
                <a:solidFill>
                  <a:srgbClr val="C00000"/>
                </a:solidFill>
                <a:latin typeface="+mj-lt"/>
                <a:cs typeface="Arial" pitchFamily="34" charset="0"/>
              </a:rPr>
              <a:t>W</a:t>
            </a:r>
            <a:r>
              <a:rPr lang="en-US" sz="3600" b="1" dirty="0">
                <a:latin typeface="+mj-lt"/>
                <a:cs typeface="Arial" pitchFamily="34" charset="0"/>
              </a:rPr>
              <a:t>AY</a:t>
            </a:r>
          </a:p>
        </p:txBody>
      </p:sp>
      <p:sp>
        <p:nvSpPr>
          <p:cNvPr id="45059" name="Rectangle 3"/>
          <p:cNvSpPr>
            <a:spLocks noChangeArrowheads="1"/>
          </p:cNvSpPr>
          <p:nvPr/>
        </p:nvSpPr>
        <p:spPr bwMode="auto">
          <a:xfrm>
            <a:off x="779295" y="2913915"/>
            <a:ext cx="497205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177800" indent="-177800">
              <a:spcBef>
                <a:spcPct val="50000"/>
              </a:spcBef>
            </a:pPr>
            <a:r>
              <a:rPr lang="en-US" sz="2800" dirty="0">
                <a:latin typeface="+mj-lt"/>
                <a:cs typeface="Arial" pitchFamily="34" charset="0"/>
              </a:rPr>
              <a:t>Who must yield when:</a:t>
            </a:r>
          </a:p>
          <a:p>
            <a:pPr marL="457200" indent="-457200">
              <a:spcBef>
                <a:spcPct val="50000"/>
              </a:spcBef>
              <a:buFont typeface="Arial" panose="020B0604020202020204" pitchFamily="34" charset="0"/>
              <a:buChar char="•"/>
            </a:pPr>
            <a:r>
              <a:rPr lang="en-US" sz="2800" dirty="0">
                <a:latin typeface="+mj-lt"/>
                <a:cs typeface="Arial" pitchFamily="34" charset="0"/>
              </a:rPr>
              <a:t>One vehicle arrives first?</a:t>
            </a:r>
          </a:p>
          <a:p>
            <a:pPr marL="457200" indent="-457200">
              <a:spcBef>
                <a:spcPct val="50000"/>
              </a:spcBef>
              <a:buFont typeface="Arial" panose="020B0604020202020204" pitchFamily="34" charset="0"/>
              <a:buChar char="•"/>
            </a:pPr>
            <a:r>
              <a:rPr lang="en-US" sz="2800" dirty="0">
                <a:latin typeface="+mj-lt"/>
                <a:cs typeface="Arial" pitchFamily="34" charset="0"/>
              </a:rPr>
              <a:t>Two vehicles arrive at the same time?</a:t>
            </a:r>
            <a:endParaRPr lang="en-US" sz="2800" dirty="0">
              <a:solidFill>
                <a:srgbClr val="FF3300"/>
              </a:solidFill>
              <a:latin typeface="+mj-lt"/>
              <a:cs typeface="Times New Roman" charset="0"/>
            </a:endParaRPr>
          </a:p>
        </p:txBody>
      </p:sp>
      <p:sp>
        <p:nvSpPr>
          <p:cNvPr id="45060" name="Text Box 4"/>
          <p:cNvSpPr txBox="1">
            <a:spLocks noChangeArrowheads="1"/>
          </p:cNvSpPr>
          <p:nvPr/>
        </p:nvSpPr>
        <p:spPr bwMode="auto">
          <a:xfrm>
            <a:off x="590550" y="1133475"/>
            <a:ext cx="7943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3200" u="sng" dirty="0">
                <a:latin typeface="+mj-lt"/>
                <a:cs typeface="Arial" pitchFamily="34" charset="0"/>
              </a:rPr>
              <a:t>ROW Must be Given, Not Taken</a:t>
            </a:r>
          </a:p>
        </p:txBody>
      </p:sp>
      <p:sp>
        <p:nvSpPr>
          <p:cNvPr id="45061" name="Text Box 5"/>
          <p:cNvSpPr txBox="1">
            <a:spLocks noChangeArrowheads="1"/>
          </p:cNvSpPr>
          <p:nvPr/>
        </p:nvSpPr>
        <p:spPr bwMode="auto">
          <a:xfrm>
            <a:off x="779295" y="1759677"/>
            <a:ext cx="750920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2800" b="1" dirty="0">
                <a:latin typeface="+mj-lt"/>
                <a:cs typeface="Arial" pitchFamily="34" charset="0"/>
              </a:rPr>
              <a:t>Failure to yield right of way causes approximately 20 percent of all collisions in Montana</a:t>
            </a:r>
          </a:p>
        </p:txBody>
      </p:sp>
      <p:pic>
        <p:nvPicPr>
          <p:cNvPr id="45062" name="Picture 6" descr="http://members.aol.com/rmoeuradot/200x200/reg/R1-2.gif"/>
          <p:cNvPicPr>
            <a:picLocks noChangeAspect="1" noChangeArrowheads="1"/>
          </p:cNvPicPr>
          <p:nvPr/>
        </p:nvPicPr>
        <p:blipFill>
          <a:blip r:embed="rId3" r:link="rId4" cstate="print">
            <a:extLst>
              <a:ext uri="{28A0092B-C50C-407E-A947-70E740481C1C}">
                <a14:useLocalDpi xmlns:a14="http://schemas.microsoft.com/office/drawing/2010/main"/>
              </a:ext>
            </a:extLst>
          </a:blip>
          <a:srcRect/>
          <a:stretch>
            <a:fillRect/>
          </a:stretch>
        </p:blipFill>
        <p:spPr bwMode="auto">
          <a:xfrm>
            <a:off x="5669129" y="2942650"/>
            <a:ext cx="2043113" cy="204311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AF4AF698-6708-A043-ABCE-7D48872CC542}" type="slidenum">
              <a:rPr lang="en-US" smtClean="0"/>
              <a:pPr/>
              <a:t>4</a:t>
            </a:fld>
            <a:endParaRPr lang="en-US"/>
          </a:p>
        </p:txBody>
      </p:sp>
    </p:spTree>
    <p:extLst>
      <p:ext uri="{BB962C8B-B14F-4D97-AF65-F5344CB8AC3E}">
        <p14:creationId xmlns:p14="http://schemas.microsoft.com/office/powerpoint/2010/main" val="1003970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4AF698-6708-A043-ABCE-7D48872CC542}" type="slidenum">
              <a:rPr lang="en-US" smtClean="0"/>
              <a:pPr/>
              <a:t>40</a:t>
            </a:fld>
            <a:endParaRPr lang="en-US" dirty="0"/>
          </a:p>
        </p:txBody>
      </p:sp>
      <p:pic>
        <p:nvPicPr>
          <p:cNvPr id="4" name="Picture 3" descr="DSC0093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561833" cy="5657088"/>
          </a:xfrm>
          <a:prstGeom prst="rect">
            <a:avLst/>
          </a:prstGeom>
        </p:spPr>
      </p:pic>
      <p:sp>
        <p:nvSpPr>
          <p:cNvPr id="5" name="TextBox 4"/>
          <p:cNvSpPr txBox="1"/>
          <p:nvPr/>
        </p:nvSpPr>
        <p:spPr>
          <a:xfrm>
            <a:off x="5730240" y="885361"/>
            <a:ext cx="3340608" cy="4930223"/>
          </a:xfrm>
          <a:prstGeom prst="rect">
            <a:avLst/>
          </a:prstGeom>
          <a:noFill/>
        </p:spPr>
        <p:txBody>
          <a:bodyPr wrap="square" rtlCol="0">
            <a:noAutofit/>
          </a:bodyPr>
          <a:lstStyle/>
          <a:p>
            <a:r>
              <a:rPr lang="en-US" sz="2400" dirty="0">
                <a:latin typeface="+mj-lt"/>
                <a:cs typeface="Arial" pitchFamily="34" charset="0"/>
              </a:rPr>
              <a:t>What is unique about this intersection?</a:t>
            </a:r>
          </a:p>
          <a:p>
            <a:endParaRPr lang="en-US" sz="2400" dirty="0">
              <a:latin typeface="+mj-lt"/>
              <a:cs typeface="Arial" pitchFamily="34" charset="0"/>
            </a:endParaRPr>
          </a:p>
          <a:p>
            <a:r>
              <a:rPr lang="en-US" sz="2400" dirty="0">
                <a:latin typeface="+mj-lt"/>
                <a:cs typeface="Arial" pitchFamily="34" charset="0"/>
              </a:rPr>
              <a:t>What precautions should you take when approaching and crossing this intersection?</a:t>
            </a:r>
          </a:p>
          <a:p>
            <a:endParaRPr lang="en-US" sz="2400" dirty="0">
              <a:latin typeface="+mj-lt"/>
              <a:cs typeface="Arial" pitchFamily="34" charset="0"/>
            </a:endParaRPr>
          </a:p>
          <a:p>
            <a:r>
              <a:rPr lang="en-US" sz="2400" dirty="0">
                <a:latin typeface="+mj-lt"/>
                <a:cs typeface="Arial" pitchFamily="34" charset="0"/>
              </a:rPr>
              <a:t>What are some drivers tempted to do when approaching this intersection?</a:t>
            </a:r>
          </a:p>
        </p:txBody>
      </p:sp>
    </p:spTree>
    <p:extLst>
      <p:ext uri="{BB962C8B-B14F-4D97-AF65-F5344CB8AC3E}">
        <p14:creationId xmlns:p14="http://schemas.microsoft.com/office/powerpoint/2010/main" val="960065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457200" y="167151"/>
            <a:ext cx="8229600" cy="72758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r>
              <a:rPr lang="en-US" sz="1800" b="1" dirty="0">
                <a:latin typeface="Arial" charset="0"/>
              </a:rPr>
              <a:t>Montana Driver Education and Training</a:t>
            </a:r>
            <a:br>
              <a:rPr lang="en-US" sz="2400" b="1" dirty="0">
                <a:solidFill>
                  <a:srgbClr val="CC0066"/>
                </a:solidFill>
                <a:latin typeface="Arial" charset="0"/>
              </a:rPr>
            </a:br>
            <a:r>
              <a:rPr lang="en-US" sz="2400" b="1" dirty="0">
                <a:solidFill>
                  <a:srgbClr val="C00000"/>
                </a:solidFill>
                <a:latin typeface="Arial" charset="0"/>
              </a:rPr>
              <a:t>Standards and Benchmarks</a:t>
            </a:r>
          </a:p>
        </p:txBody>
      </p:sp>
      <p:sp>
        <p:nvSpPr>
          <p:cNvPr id="110595" name="Rectangle 3"/>
          <p:cNvSpPr>
            <a:spLocks noGrp="1" noChangeArrowheads="1"/>
          </p:cNvSpPr>
          <p:nvPr>
            <p:ph type="body" idx="1"/>
          </p:nvPr>
        </p:nvSpPr>
        <p:spPr>
          <a:xfrm>
            <a:off x="176981" y="1150374"/>
            <a:ext cx="4011561" cy="5161936"/>
          </a:xfrm>
        </p:spPr>
        <p:txBody>
          <a:bodyPr>
            <a:noAutofit/>
          </a:bodyPr>
          <a:lstStyle/>
          <a:p>
            <a:pPr marL="0" indent="0">
              <a:lnSpc>
                <a:spcPct val="80000"/>
              </a:lnSpc>
              <a:buNone/>
            </a:pPr>
            <a:r>
              <a:rPr lang="en-US" sz="900" b="1" dirty="0">
                <a:latin typeface="Arial" charset="0"/>
              </a:rPr>
              <a:t>1.  </a:t>
            </a:r>
            <a:r>
              <a:rPr lang="en-US" sz="900" b="1" u="sng" dirty="0">
                <a:latin typeface="Arial" charset="0"/>
              </a:rPr>
              <a:t>Laws and Highway System</a:t>
            </a:r>
          </a:p>
          <a:p>
            <a:pPr marL="640080" lvl="1" indent="-457200">
              <a:lnSpc>
                <a:spcPct val="120000"/>
              </a:lnSpc>
              <a:buFontTx/>
              <a:buNone/>
            </a:pPr>
            <a:r>
              <a:rPr lang="en-US" sz="900" dirty="0">
                <a:latin typeface="Arial" charset="0"/>
              </a:rPr>
              <a:t>1.1.  	know the laws outlined in the Montana Driver's manual;</a:t>
            </a:r>
          </a:p>
          <a:p>
            <a:pPr marL="640080" lvl="1" indent="-457200">
              <a:lnSpc>
                <a:spcPct val="120000"/>
              </a:lnSpc>
              <a:buFontTx/>
              <a:buNone/>
            </a:pPr>
            <a:r>
              <a:rPr lang="en-US" sz="900" dirty="0">
                <a:latin typeface="Arial" charset="0"/>
              </a:rPr>
              <a:t>1.2.  	understand the laws outlined in the Montana Driver's Manual; and</a:t>
            </a:r>
          </a:p>
          <a:p>
            <a:pPr marL="640080" lvl="1" indent="-457200">
              <a:lnSpc>
                <a:spcPct val="120000"/>
              </a:lnSpc>
              <a:buFontTx/>
              <a:buNone/>
            </a:pPr>
            <a:r>
              <a:rPr lang="en-US" sz="900" dirty="0">
                <a:latin typeface="Arial" charset="0"/>
              </a:rPr>
              <a:t>1.3.  	consistently demonstrate knowledge and understanding by responsible adherence to highway transportation system traffic laws and control devices.</a:t>
            </a:r>
          </a:p>
          <a:p>
            <a:pPr marL="0" indent="0">
              <a:lnSpc>
                <a:spcPct val="120000"/>
              </a:lnSpc>
              <a:buNone/>
            </a:pPr>
            <a:r>
              <a:rPr lang="en-US" sz="900" b="1" dirty="0">
                <a:latin typeface="Arial" charset="0"/>
              </a:rPr>
              <a:t>2.  </a:t>
            </a:r>
            <a:r>
              <a:rPr lang="en-US" sz="900" b="1" u="sng" dirty="0">
                <a:latin typeface="Arial" charset="0"/>
              </a:rPr>
              <a:t>Responsibility</a:t>
            </a:r>
            <a:endParaRPr lang="en-US" sz="900" dirty="0">
              <a:latin typeface="Arial" charset="0"/>
            </a:endParaRPr>
          </a:p>
          <a:p>
            <a:pPr marL="640080" lvl="1" indent="-457200">
              <a:lnSpc>
                <a:spcPct val="120000"/>
              </a:lnSpc>
              <a:buFontTx/>
              <a:buNone/>
            </a:pPr>
            <a:r>
              <a:rPr lang="en-US" sz="900" dirty="0">
                <a:latin typeface="Arial" charset="0"/>
              </a:rPr>
              <a:t>2.1.  	recognize the importance of making safe and responsible decisions for owning and operating a motor vehicle;</a:t>
            </a:r>
          </a:p>
          <a:p>
            <a:pPr marL="640080" lvl="1" indent="-457200">
              <a:lnSpc>
                <a:spcPct val="120000"/>
              </a:lnSpc>
              <a:buFontTx/>
              <a:buNone/>
            </a:pPr>
            <a:r>
              <a:rPr lang="en-US" sz="900" dirty="0">
                <a:latin typeface="Arial" charset="0"/>
              </a:rPr>
              <a:t>2.2	demonstrate the ability to make appropriate decisions while operating a motor vehicle;</a:t>
            </a:r>
          </a:p>
          <a:p>
            <a:pPr marL="640080" lvl="1" indent="-457200">
              <a:lnSpc>
                <a:spcPct val="120000"/>
              </a:lnSpc>
              <a:buFontTx/>
              <a:buNone/>
            </a:pPr>
            <a:r>
              <a:rPr lang="en-US" sz="900" dirty="0">
                <a:latin typeface="Arial" charset="0"/>
              </a:rPr>
              <a:t>2.3.  	consistently display respect for other users of the highway transportation system; and</a:t>
            </a:r>
          </a:p>
          <a:p>
            <a:pPr marL="640080" lvl="1" indent="-457200">
              <a:lnSpc>
                <a:spcPct val="120000"/>
              </a:lnSpc>
              <a:buFontTx/>
              <a:buNone/>
            </a:pPr>
            <a:r>
              <a:rPr lang="en-US" sz="900" dirty="0">
                <a:latin typeface="Arial" charset="0"/>
              </a:rPr>
              <a:t>2.4.  	develop positive habits and attitudes for responsible driving.</a:t>
            </a:r>
          </a:p>
          <a:p>
            <a:pPr marL="0" indent="0">
              <a:lnSpc>
                <a:spcPct val="120000"/>
              </a:lnSpc>
              <a:buNone/>
            </a:pPr>
            <a:r>
              <a:rPr lang="en-US" sz="900" b="1" dirty="0">
                <a:latin typeface="Arial" charset="0"/>
              </a:rPr>
              <a:t>3.  </a:t>
            </a:r>
            <a:r>
              <a:rPr lang="en-US" sz="900" b="1" u="sng" dirty="0">
                <a:latin typeface="Arial" charset="0"/>
              </a:rPr>
              <a:t>Visual Skills</a:t>
            </a:r>
          </a:p>
          <a:p>
            <a:pPr marL="640080" lvl="1" indent="-457200">
              <a:lnSpc>
                <a:spcPct val="120000"/>
              </a:lnSpc>
              <a:buFontTx/>
              <a:buNone/>
            </a:pPr>
            <a:r>
              <a:rPr lang="en-US" sz="900" dirty="0">
                <a:latin typeface="Arial" charset="0"/>
              </a:rPr>
              <a:t>3.1. 	 know proper visual skills for operating a motor vehicle;</a:t>
            </a:r>
          </a:p>
          <a:p>
            <a:pPr marL="640080" lvl="1" indent="-457200">
              <a:lnSpc>
                <a:spcPct val="120000"/>
              </a:lnSpc>
              <a:buFontTx/>
              <a:buNone/>
            </a:pPr>
            <a:r>
              <a:rPr lang="en-US" sz="900" dirty="0">
                <a:latin typeface="Arial" charset="0"/>
              </a:rPr>
              <a:t>3.2.  	communicate and explain proper visual skills for operating a motor vehicle;</a:t>
            </a:r>
          </a:p>
          <a:p>
            <a:pPr marL="640080" lvl="1" indent="-457200">
              <a:lnSpc>
                <a:spcPct val="120000"/>
              </a:lnSpc>
              <a:buFontTx/>
              <a:buNone/>
            </a:pPr>
            <a:r>
              <a:rPr lang="en-US" sz="900" dirty="0">
                <a:latin typeface="Arial" charset="0"/>
              </a:rPr>
              <a:t>3.3. 	 demonstrate the use of proper visual skills for operating a motor vehicle; and</a:t>
            </a:r>
          </a:p>
          <a:p>
            <a:pPr marL="640080" lvl="1" indent="-457200">
              <a:lnSpc>
                <a:spcPct val="120000"/>
              </a:lnSpc>
              <a:buFontTx/>
              <a:buNone/>
            </a:pPr>
            <a:r>
              <a:rPr lang="en-US" sz="900" dirty="0">
                <a:latin typeface="Arial" charset="0"/>
              </a:rPr>
              <a:t>3.4.  	develop habits and attitudes with regard to proper visual skills.</a:t>
            </a:r>
          </a:p>
          <a:p>
            <a:pPr marL="0" indent="0">
              <a:lnSpc>
                <a:spcPct val="120000"/>
              </a:lnSpc>
              <a:buNone/>
            </a:pPr>
            <a:r>
              <a:rPr lang="en-US" sz="900" b="1" dirty="0">
                <a:latin typeface="Arial" charset="0"/>
              </a:rPr>
              <a:t>4.  </a:t>
            </a:r>
            <a:r>
              <a:rPr lang="en-US" sz="900" b="1" u="sng" dirty="0">
                <a:latin typeface="Arial" charset="0"/>
              </a:rPr>
              <a:t>Vehicle Control</a:t>
            </a:r>
          </a:p>
          <a:p>
            <a:pPr marL="640080" lvl="1" indent="-457200">
              <a:lnSpc>
                <a:spcPct val="120000"/>
              </a:lnSpc>
              <a:buFontTx/>
              <a:buNone/>
            </a:pPr>
            <a:r>
              <a:rPr lang="en-US" sz="900" dirty="0">
                <a:latin typeface="Arial" charset="0"/>
              </a:rPr>
              <a:t>4.1.  	demonstrate smooth, safe and efficient operation of a motor vehicle; and</a:t>
            </a:r>
          </a:p>
          <a:p>
            <a:pPr marL="640080" lvl="1" indent="-457200">
              <a:lnSpc>
                <a:spcPct val="120000"/>
              </a:lnSpc>
              <a:buFontTx/>
              <a:buNone/>
            </a:pPr>
            <a:r>
              <a:rPr lang="en-US" sz="900" dirty="0">
                <a:latin typeface="Arial" charset="0"/>
              </a:rPr>
              <a:t>4.2.  	develop positive habits and attitudes relative to safe, efficient and smooth vehicle operation.</a:t>
            </a:r>
          </a:p>
          <a:p>
            <a:pPr marL="640080" lvl="1" indent="-457200" algn="r">
              <a:lnSpc>
                <a:spcPct val="120000"/>
              </a:lnSpc>
              <a:buFontTx/>
              <a:buNone/>
            </a:pPr>
            <a:endParaRPr lang="en-US" sz="1000" i="1" dirty="0">
              <a:latin typeface="Arial" charset="0"/>
            </a:endParaRPr>
          </a:p>
        </p:txBody>
      </p:sp>
      <p:sp>
        <p:nvSpPr>
          <p:cNvPr id="2" name="Rectangle 1"/>
          <p:cNvSpPr/>
          <p:nvPr/>
        </p:nvSpPr>
        <p:spPr>
          <a:xfrm>
            <a:off x="4350775" y="1160206"/>
            <a:ext cx="4488425" cy="5078313"/>
          </a:xfrm>
          <a:prstGeom prst="rect">
            <a:avLst/>
          </a:prstGeom>
        </p:spPr>
        <p:txBody>
          <a:bodyPr wrap="square">
            <a:spAutoFit/>
          </a:bodyPr>
          <a:lstStyle/>
          <a:p>
            <a:pPr marL="609600" indent="-609600">
              <a:lnSpc>
                <a:spcPct val="120000"/>
              </a:lnSpc>
              <a:buFontTx/>
              <a:buNone/>
            </a:pPr>
            <a:r>
              <a:rPr lang="en-US" sz="900" b="1" dirty="0">
                <a:latin typeface="Arial" charset="0"/>
              </a:rPr>
              <a:t>5.  </a:t>
            </a:r>
            <a:r>
              <a:rPr lang="en-US" sz="900" b="1" u="sng" dirty="0">
                <a:latin typeface="Arial" charset="0"/>
              </a:rPr>
              <a:t>Communication</a:t>
            </a:r>
          </a:p>
          <a:p>
            <a:pPr marL="640080" lvl="1" indent="-457200">
              <a:lnSpc>
                <a:spcPct val="120000"/>
              </a:lnSpc>
              <a:buFontTx/>
              <a:buNone/>
            </a:pPr>
            <a:r>
              <a:rPr lang="en-US" sz="900" dirty="0">
                <a:latin typeface="Arial" charset="0"/>
              </a:rPr>
              <a:t>5.1.  	consistently communicate driving intentions (i.e., use of lights, vehicle position, and personal signals);</a:t>
            </a:r>
          </a:p>
          <a:p>
            <a:pPr marL="640080" lvl="1" indent="-457200">
              <a:lnSpc>
                <a:spcPct val="120000"/>
              </a:lnSpc>
              <a:buFontTx/>
              <a:buNone/>
            </a:pPr>
            <a:r>
              <a:rPr lang="en-US" sz="900" dirty="0">
                <a:latin typeface="Arial" charset="0"/>
              </a:rPr>
              <a:t>5.2.  	adjust driver behavior based on observation of the highway transportation system and other roadway users;</a:t>
            </a:r>
          </a:p>
          <a:p>
            <a:pPr marL="640080" lvl="1" indent="-457200">
              <a:lnSpc>
                <a:spcPct val="120000"/>
              </a:lnSpc>
              <a:buFontTx/>
              <a:buNone/>
            </a:pPr>
            <a:r>
              <a:rPr lang="en-US" sz="900" dirty="0">
                <a:latin typeface="Arial" charset="0"/>
              </a:rPr>
              <a:t>5.3.	adjust communication (i.e., use of lights, vehicle position, and personal signals) based on observation of the highway transportation system and other users; and</a:t>
            </a:r>
          </a:p>
          <a:p>
            <a:pPr marL="640080" lvl="1" indent="-457200">
              <a:lnSpc>
                <a:spcPct val="120000"/>
              </a:lnSpc>
              <a:buFontTx/>
              <a:buNone/>
            </a:pPr>
            <a:r>
              <a:rPr lang="en-US" sz="900" dirty="0">
                <a:latin typeface="Arial" charset="0"/>
              </a:rPr>
              <a:t>5.4.	develop positive habits and attitudes for effective communication.</a:t>
            </a:r>
          </a:p>
          <a:p>
            <a:pPr marL="609600" indent="-609600">
              <a:lnSpc>
                <a:spcPct val="120000"/>
              </a:lnSpc>
              <a:buFontTx/>
              <a:buNone/>
            </a:pPr>
            <a:r>
              <a:rPr lang="en-US" sz="900" b="1" dirty="0">
                <a:latin typeface="Arial" charset="0"/>
              </a:rPr>
              <a:t>6.  </a:t>
            </a:r>
            <a:r>
              <a:rPr lang="en-US" sz="900" b="1" u="sng" dirty="0">
                <a:latin typeface="Arial" charset="0"/>
              </a:rPr>
              <a:t>Risk Management</a:t>
            </a:r>
          </a:p>
          <a:p>
            <a:pPr marL="640080" lvl="1" indent="-457200">
              <a:lnSpc>
                <a:spcPct val="120000"/>
              </a:lnSpc>
              <a:buFontTx/>
              <a:buNone/>
            </a:pPr>
            <a:r>
              <a:rPr lang="en-US" sz="900" dirty="0">
                <a:latin typeface="Arial" charset="0"/>
              </a:rPr>
              <a:t>6.1.	understand driver risk-management principles;</a:t>
            </a:r>
          </a:p>
          <a:p>
            <a:pPr marL="640080" lvl="1" indent="-457200">
              <a:lnSpc>
                <a:spcPct val="120000"/>
              </a:lnSpc>
              <a:buFontTx/>
              <a:buNone/>
            </a:pPr>
            <a:r>
              <a:rPr lang="en-US" sz="900" dirty="0">
                <a:latin typeface="Arial" charset="0"/>
              </a:rPr>
              <a:t>6.2. 	demonstrate driver risk-management strategies; and</a:t>
            </a:r>
          </a:p>
          <a:p>
            <a:pPr marL="640080" lvl="1" indent="-457200">
              <a:lnSpc>
                <a:spcPct val="120000"/>
              </a:lnSpc>
              <a:buFontTx/>
              <a:buNone/>
            </a:pPr>
            <a:r>
              <a:rPr lang="en-US" sz="900" dirty="0">
                <a:latin typeface="Arial" charset="0"/>
              </a:rPr>
              <a:t>6.3.	develop positive habits and attitudes for effective driver risk-management.</a:t>
            </a:r>
          </a:p>
          <a:p>
            <a:pPr marL="609600" indent="-609600">
              <a:lnSpc>
                <a:spcPct val="120000"/>
              </a:lnSpc>
              <a:buFontTx/>
              <a:buNone/>
            </a:pPr>
            <a:r>
              <a:rPr lang="en-US" sz="900" b="1" dirty="0">
                <a:latin typeface="Arial" charset="0"/>
              </a:rPr>
              <a:t>7.  </a:t>
            </a:r>
            <a:r>
              <a:rPr lang="en-US" sz="900" b="1" u="sng" dirty="0">
                <a:latin typeface="Arial" charset="0"/>
              </a:rPr>
              <a:t>Lifelong Learning</a:t>
            </a:r>
          </a:p>
          <a:p>
            <a:pPr marL="640080" lvl="1" indent="-457200">
              <a:lnSpc>
                <a:spcPct val="120000"/>
              </a:lnSpc>
              <a:buFontTx/>
              <a:buNone/>
            </a:pPr>
            <a:r>
              <a:rPr lang="en-US" sz="900" dirty="0">
                <a:latin typeface="Arial" charset="0"/>
              </a:rPr>
              <a:t>7.1. 	identify and use a range of learning strategies required to acquire or retain knowledge, positive driving habits, and driving skills for lifelong learning;</a:t>
            </a:r>
          </a:p>
          <a:p>
            <a:pPr marL="640080" lvl="1" indent="-457200">
              <a:lnSpc>
                <a:spcPct val="120000"/>
              </a:lnSpc>
              <a:buFontTx/>
              <a:buNone/>
            </a:pPr>
            <a:r>
              <a:rPr lang="en-US" sz="900" dirty="0">
                <a:latin typeface="Arial" charset="0"/>
              </a:rPr>
              <a:t>7.2.	establish learning goals that are based on an understanding of one’s own current and future learning needs; and</a:t>
            </a:r>
          </a:p>
          <a:p>
            <a:pPr marL="640080" lvl="1" indent="-457200">
              <a:lnSpc>
                <a:spcPct val="120000"/>
              </a:lnSpc>
              <a:buFontTx/>
              <a:buNone/>
            </a:pPr>
            <a:r>
              <a:rPr lang="en-US" sz="900" dirty="0">
                <a:latin typeface="Arial" charset="0"/>
              </a:rPr>
              <a:t>7.3. 	demonstrate knowledge and ability to make informed decisions required for positive driving habits, effective performance, and adaptation to change. </a:t>
            </a:r>
          </a:p>
          <a:p>
            <a:pPr marL="609600" indent="-609600">
              <a:lnSpc>
                <a:spcPct val="120000"/>
              </a:lnSpc>
              <a:buFontTx/>
              <a:buNone/>
            </a:pPr>
            <a:r>
              <a:rPr lang="en-US" sz="900" b="1" dirty="0">
                <a:latin typeface="Arial" charset="0"/>
              </a:rPr>
              <a:t>8.  </a:t>
            </a:r>
            <a:r>
              <a:rPr lang="en-US" sz="900" b="1" u="sng" dirty="0">
                <a:latin typeface="Arial" charset="0"/>
              </a:rPr>
              <a:t>Driving Experience</a:t>
            </a:r>
          </a:p>
          <a:p>
            <a:pPr marL="640080" lvl="1" indent="-457200">
              <a:lnSpc>
                <a:spcPct val="120000"/>
              </a:lnSpc>
              <a:buFontTx/>
              <a:buNone/>
            </a:pPr>
            <a:r>
              <a:rPr lang="en-US" sz="900" dirty="0">
                <a:latin typeface="Arial" charset="0"/>
              </a:rPr>
              <a:t>8.1.  	acquire at least the minimum number of BTW hours over at least the minimum number of days, as required by law, with a Montana-approved driver education teacher; and</a:t>
            </a:r>
          </a:p>
          <a:p>
            <a:pPr marL="640080" lvl="1" indent="-457200">
              <a:lnSpc>
                <a:spcPct val="120000"/>
              </a:lnSpc>
              <a:buFontTx/>
              <a:buNone/>
            </a:pPr>
            <a:r>
              <a:rPr lang="en-US" sz="900" dirty="0">
                <a:latin typeface="Arial" charset="0"/>
              </a:rPr>
              <a:t>8.2.	acquire additional behind-the-wheel driving experience with a parent or guardian’s assistance in a variety of driving situations (i.e., night, adverse weather, gravel road, etc.).</a:t>
            </a:r>
          </a:p>
        </p:txBody>
      </p:sp>
      <p:sp>
        <p:nvSpPr>
          <p:cNvPr id="6" name="Slide Number Placeholder 5">
            <a:extLst>
              <a:ext uri="{FF2B5EF4-FFF2-40B4-BE49-F238E27FC236}">
                <a16:creationId xmlns:a16="http://schemas.microsoft.com/office/drawing/2014/main" id="{C3937A88-46D9-48FB-B7D2-BD31B83E93CC}"/>
              </a:ext>
            </a:extLst>
          </p:cNvPr>
          <p:cNvSpPr>
            <a:spLocks noGrp="1"/>
          </p:cNvSpPr>
          <p:nvPr>
            <p:ph type="sldNum" sz="quarter" idx="12"/>
          </p:nvPr>
        </p:nvSpPr>
        <p:spPr/>
        <p:txBody>
          <a:bodyPr/>
          <a:lstStyle/>
          <a:p>
            <a:fld id="{AF4AF698-6708-A043-ABCE-7D48872CC542}" type="slidenum">
              <a:rPr lang="en-US" smtClean="0"/>
              <a:pPr/>
              <a:t>41</a:t>
            </a:fld>
            <a:endParaRPr lang="en-US"/>
          </a:p>
        </p:txBody>
      </p:sp>
    </p:spTree>
    <p:extLst>
      <p:ext uri="{BB962C8B-B14F-4D97-AF65-F5344CB8AC3E}">
        <p14:creationId xmlns:p14="http://schemas.microsoft.com/office/powerpoint/2010/main" val="3883878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263"/>
            <a:ext cx="8229600" cy="889347"/>
          </a:xfrm>
        </p:spPr>
        <p:txBody>
          <a:bodyPr>
            <a:noAutofit/>
          </a:bodyPr>
          <a:lstStyle/>
          <a:p>
            <a:r>
              <a:rPr lang="en-US" dirty="0">
                <a:solidFill>
                  <a:srgbClr val="C00000"/>
                </a:solidFill>
                <a:latin typeface="+mj-lt"/>
              </a:rPr>
              <a:t>Pedestrians</a:t>
            </a:r>
          </a:p>
        </p:txBody>
      </p:sp>
      <p:sp>
        <p:nvSpPr>
          <p:cNvPr id="4" name="Slide Number Placeholder 3"/>
          <p:cNvSpPr>
            <a:spLocks noGrp="1"/>
          </p:cNvSpPr>
          <p:nvPr>
            <p:ph type="sldNum" sz="quarter" idx="12"/>
          </p:nvPr>
        </p:nvSpPr>
        <p:spPr/>
        <p:txBody>
          <a:bodyPr/>
          <a:lstStyle/>
          <a:p>
            <a:fld id="{AF4AF698-6708-A043-ABCE-7D48872CC542}" type="slidenum">
              <a:rPr lang="en-US" smtClean="0"/>
              <a:pPr/>
              <a:t>5</a:t>
            </a:fld>
            <a:endParaRPr lang="en-US"/>
          </a:p>
        </p:txBody>
      </p:sp>
      <p:pic>
        <p:nvPicPr>
          <p:cNvPr id="5" name="Picture 4" descr="Screen Shot 2012-08-14 at 12.42.05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279" y="1168401"/>
            <a:ext cx="3900781" cy="2195722"/>
          </a:xfrm>
          <a:prstGeom prst="rect">
            <a:avLst/>
          </a:prstGeom>
        </p:spPr>
      </p:pic>
      <p:pic>
        <p:nvPicPr>
          <p:cNvPr id="6" name="Picture 5" descr="Screen Shot 2012-08-14 at 12.43.29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2388" y="3409358"/>
            <a:ext cx="3841427" cy="2499242"/>
          </a:xfrm>
          <a:prstGeom prst="rect">
            <a:avLst/>
          </a:prstGeom>
        </p:spPr>
      </p:pic>
      <p:pic>
        <p:nvPicPr>
          <p:cNvPr id="7" name="Picture 6" descr="Screen Shot 2012-08-14 at 12.46.26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62388" y="1144908"/>
            <a:ext cx="3829196" cy="2105754"/>
          </a:xfrm>
          <a:prstGeom prst="rect">
            <a:avLst/>
          </a:prstGeom>
        </p:spPr>
      </p:pic>
      <p:pic>
        <p:nvPicPr>
          <p:cNvPr id="8" name="Picture 7" descr="Screen Shot 2012-08-14 at 12.47.48 PM.png"/>
          <p:cNvPicPr>
            <a:picLocks noChangeAspect="1"/>
          </p:cNvPicPr>
          <p:nvPr/>
        </p:nvPicPr>
        <p:blipFill rotWithShape="1">
          <a:blip r:embed="rId6" cstate="email">
            <a:extLst>
              <a:ext uri="{28A0092B-C50C-407E-A947-70E740481C1C}">
                <a14:useLocalDpi xmlns:a14="http://schemas.microsoft.com/office/drawing/2010/main"/>
              </a:ext>
            </a:extLst>
          </a:blip>
          <a:srcRect l="17929" t="-2844" r="-631" b="875"/>
          <a:stretch/>
        </p:blipFill>
        <p:spPr>
          <a:xfrm>
            <a:off x="534771" y="3435210"/>
            <a:ext cx="3797289" cy="2439524"/>
          </a:xfrm>
          <a:prstGeom prst="rect">
            <a:avLst/>
          </a:prstGeom>
        </p:spPr>
      </p:pic>
      <p:sp>
        <p:nvSpPr>
          <p:cNvPr id="3" name="TextBox 2"/>
          <p:cNvSpPr txBox="1"/>
          <p:nvPr/>
        </p:nvSpPr>
        <p:spPr>
          <a:xfrm>
            <a:off x="619436" y="6026884"/>
            <a:ext cx="7869044" cy="461665"/>
          </a:xfrm>
          <a:prstGeom prst="rect">
            <a:avLst/>
          </a:prstGeom>
          <a:noFill/>
        </p:spPr>
        <p:txBody>
          <a:bodyPr wrap="square" rtlCol="0">
            <a:spAutoFit/>
          </a:bodyPr>
          <a:lstStyle/>
          <a:p>
            <a:r>
              <a:rPr lang="en-US" sz="2400" dirty="0"/>
              <a:t>What are the right-of-way laws (ROW) for these pedestrians?</a:t>
            </a:r>
          </a:p>
        </p:txBody>
      </p:sp>
    </p:spTree>
    <p:extLst>
      <p:ext uri="{BB962C8B-B14F-4D97-AF65-F5344CB8AC3E}">
        <p14:creationId xmlns:p14="http://schemas.microsoft.com/office/powerpoint/2010/main" val="803308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2240" y="385133"/>
            <a:ext cx="8859520" cy="1143000"/>
          </a:xfrm>
        </p:spPr>
        <p:txBody>
          <a:bodyPr>
            <a:noAutofit/>
          </a:bodyPr>
          <a:lstStyle/>
          <a:p>
            <a:r>
              <a:rPr lang="en-US" sz="2800" dirty="0">
                <a:latin typeface="+mj-lt"/>
              </a:rPr>
              <a:t>You intend to turn right at the next intersection. </a:t>
            </a:r>
            <a:br>
              <a:rPr lang="en-US" sz="2800" dirty="0">
                <a:latin typeface="+mj-lt"/>
              </a:rPr>
            </a:br>
            <a:r>
              <a:rPr lang="en-US" sz="2800" dirty="0">
                <a:latin typeface="+mj-lt"/>
              </a:rPr>
              <a:t>Describe the scene and explain what you need to do.</a:t>
            </a:r>
          </a:p>
        </p:txBody>
      </p:sp>
      <p:sp>
        <p:nvSpPr>
          <p:cNvPr id="2" name="Slide Number Placeholder 1"/>
          <p:cNvSpPr>
            <a:spLocks noGrp="1"/>
          </p:cNvSpPr>
          <p:nvPr>
            <p:ph type="sldNum" sz="quarter" idx="12"/>
          </p:nvPr>
        </p:nvSpPr>
        <p:spPr/>
        <p:txBody>
          <a:bodyPr/>
          <a:lstStyle/>
          <a:p>
            <a:fld id="{AF4AF698-6708-A043-ABCE-7D48872CC542}" type="slidenum">
              <a:rPr lang="en-US" smtClean="0"/>
              <a:pPr/>
              <a:t>6</a:t>
            </a:fld>
            <a:endParaRPr lang="en-US"/>
          </a:p>
        </p:txBody>
      </p:sp>
      <p:pic>
        <p:nvPicPr>
          <p:cNvPr id="5" name="Picture 4" descr="Screen Shot 2012-06-27 at 9.01.32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78000"/>
            <a:ext cx="9144000" cy="5080000"/>
          </a:xfrm>
          <a:prstGeom prst="rect">
            <a:avLst/>
          </a:prstGeom>
        </p:spPr>
      </p:pic>
      <p:sp>
        <p:nvSpPr>
          <p:cNvPr id="6" name="TextBox 5"/>
          <p:cNvSpPr txBox="1"/>
          <p:nvPr/>
        </p:nvSpPr>
        <p:spPr>
          <a:xfrm>
            <a:off x="1699744" y="5744806"/>
            <a:ext cx="5558575" cy="646331"/>
          </a:xfrm>
          <a:prstGeom prst="rect">
            <a:avLst/>
          </a:prstGeom>
          <a:solidFill>
            <a:schemeClr val="tx1">
              <a:lumMod val="65000"/>
              <a:lumOff val="35000"/>
              <a:alpha val="89000"/>
            </a:schemeClr>
          </a:solidFill>
        </p:spPr>
        <p:txBody>
          <a:bodyPr wrap="square" rtlCol="0">
            <a:spAutoFit/>
          </a:bodyPr>
          <a:lstStyle/>
          <a:p>
            <a:r>
              <a:rPr lang="en-US" dirty="0">
                <a:solidFill>
                  <a:srgbClr val="FFFF00"/>
                </a:solidFill>
              </a:rPr>
              <a:t>Montana laws help us safely interact with others. </a:t>
            </a:r>
          </a:p>
          <a:p>
            <a:r>
              <a:rPr lang="en-US" dirty="0">
                <a:solidFill>
                  <a:srgbClr val="FFFF00"/>
                </a:solidFill>
              </a:rPr>
              <a:t> What law applies here?</a:t>
            </a:r>
          </a:p>
        </p:txBody>
      </p:sp>
    </p:spTree>
    <p:extLst>
      <p:ext uri="{BB962C8B-B14F-4D97-AF65-F5344CB8AC3E}">
        <p14:creationId xmlns:p14="http://schemas.microsoft.com/office/powerpoint/2010/main" val="1333284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1" y="270457"/>
            <a:ext cx="8524874" cy="872544"/>
          </a:xfrm>
        </p:spPr>
        <p:txBody>
          <a:bodyPr>
            <a:noAutofit/>
          </a:bodyPr>
          <a:lstStyle/>
          <a:p>
            <a:r>
              <a:rPr lang="en-US" sz="2800" dirty="0">
                <a:latin typeface="+mj-lt"/>
              </a:rPr>
              <a:t>How do we share the right of way </a:t>
            </a:r>
            <a:br>
              <a:rPr lang="en-US" sz="2800" dirty="0">
                <a:latin typeface="+mj-lt"/>
              </a:rPr>
            </a:br>
            <a:r>
              <a:rPr lang="en-US" sz="2800" dirty="0">
                <a:latin typeface="+mj-lt"/>
              </a:rPr>
              <a:t>with this pedestrian</a:t>
            </a:r>
            <a:r>
              <a:rPr lang="en-US" sz="2800" dirty="0"/>
              <a:t>?</a:t>
            </a:r>
          </a:p>
        </p:txBody>
      </p:sp>
      <p:sp>
        <p:nvSpPr>
          <p:cNvPr id="3" name="Slide Number Placeholder 2"/>
          <p:cNvSpPr>
            <a:spLocks noGrp="1"/>
          </p:cNvSpPr>
          <p:nvPr>
            <p:ph type="sldNum" sz="quarter" idx="12"/>
          </p:nvPr>
        </p:nvSpPr>
        <p:spPr/>
        <p:txBody>
          <a:bodyPr/>
          <a:lstStyle/>
          <a:p>
            <a:fld id="{AF4AF698-6708-A043-ABCE-7D48872CC542}" type="slidenum">
              <a:rPr lang="en-US" smtClean="0"/>
              <a:pPr/>
              <a:t>7</a:t>
            </a:fld>
            <a:endParaRPr lang="en-US"/>
          </a:p>
        </p:txBody>
      </p:sp>
      <p:pic>
        <p:nvPicPr>
          <p:cNvPr id="4" name="Picture 3" descr="Screen Shot 2012-06-18 at 1.15.53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17638"/>
            <a:ext cx="9144000" cy="5440362"/>
          </a:xfrm>
          <a:prstGeom prst="rect">
            <a:avLst/>
          </a:prstGeom>
        </p:spPr>
      </p:pic>
      <p:pic>
        <p:nvPicPr>
          <p:cNvPr id="6" name="Picture 5" descr="Car and Ped.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417638"/>
            <a:ext cx="9144000" cy="5440362"/>
          </a:xfrm>
          <a:prstGeom prst="rect">
            <a:avLst/>
          </a:prstGeom>
        </p:spPr>
      </p:pic>
      <p:sp>
        <p:nvSpPr>
          <p:cNvPr id="7" name="TextBox 6"/>
          <p:cNvSpPr txBox="1"/>
          <p:nvPr/>
        </p:nvSpPr>
        <p:spPr>
          <a:xfrm>
            <a:off x="901291" y="4334386"/>
            <a:ext cx="1933677" cy="1200329"/>
          </a:xfrm>
          <a:prstGeom prst="rect">
            <a:avLst/>
          </a:prstGeom>
          <a:noFill/>
        </p:spPr>
        <p:txBody>
          <a:bodyPr wrap="square" rtlCol="0">
            <a:spAutoFit/>
          </a:bodyPr>
          <a:lstStyle/>
          <a:p>
            <a:r>
              <a:rPr lang="en-US" dirty="0">
                <a:solidFill>
                  <a:srgbClr val="FFFF00"/>
                </a:solidFill>
              </a:rPr>
              <a:t>With the addition of this car, what right of way laws do I need to obey?</a:t>
            </a:r>
          </a:p>
        </p:txBody>
      </p:sp>
      <p:sp>
        <p:nvSpPr>
          <p:cNvPr id="8" name="TextBox 7"/>
          <p:cNvSpPr txBox="1"/>
          <p:nvPr/>
        </p:nvSpPr>
        <p:spPr>
          <a:xfrm>
            <a:off x="4779562" y="4913186"/>
            <a:ext cx="1933677" cy="1200329"/>
          </a:xfrm>
          <a:prstGeom prst="rect">
            <a:avLst/>
          </a:prstGeom>
          <a:noFill/>
        </p:spPr>
        <p:txBody>
          <a:bodyPr wrap="square" rtlCol="0">
            <a:spAutoFit/>
          </a:bodyPr>
          <a:lstStyle/>
          <a:p>
            <a:r>
              <a:rPr lang="en-US" dirty="0">
                <a:solidFill>
                  <a:srgbClr val="FFFF00"/>
                </a:solidFill>
              </a:rPr>
              <a:t>What do I need to do to share the road with each of these users?</a:t>
            </a:r>
          </a:p>
        </p:txBody>
      </p:sp>
    </p:spTree>
    <p:extLst>
      <p:ext uri="{BB962C8B-B14F-4D97-AF65-F5344CB8AC3E}">
        <p14:creationId xmlns:p14="http://schemas.microsoft.com/office/powerpoint/2010/main" val="285587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4294967295"/>
          </p:nvPr>
        </p:nvSpPr>
        <p:spPr>
          <a:xfrm>
            <a:off x="437536" y="6317022"/>
            <a:ext cx="3200400" cy="365125"/>
          </a:xfrm>
          <a:prstGeom prst="rect">
            <a:avLst/>
          </a:prstGeom>
        </p:spPr>
        <p:txBody>
          <a:bodyPr/>
          <a:lstStyle/>
          <a:p>
            <a:r>
              <a:rPr lang="en-US" dirty="0"/>
              <a:t>Montana Driver Education and Training 2012</a:t>
            </a:r>
          </a:p>
        </p:txBody>
      </p:sp>
      <p:pic>
        <p:nvPicPr>
          <p:cNvPr id="6" name="Picture 5" descr="Screen Shot 2012-06-01 at 6.50.49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87989"/>
            <a:ext cx="9144000" cy="5613927"/>
          </a:xfrm>
          <a:prstGeom prst="rect">
            <a:avLst/>
          </a:prstGeom>
        </p:spPr>
      </p:pic>
      <p:sp>
        <p:nvSpPr>
          <p:cNvPr id="4" name="TextBox 3"/>
          <p:cNvSpPr txBox="1"/>
          <p:nvPr/>
        </p:nvSpPr>
        <p:spPr>
          <a:xfrm>
            <a:off x="2101273" y="5700510"/>
            <a:ext cx="4778924" cy="923330"/>
          </a:xfrm>
          <a:prstGeom prst="rect">
            <a:avLst/>
          </a:prstGeom>
          <a:solidFill>
            <a:schemeClr val="tx1">
              <a:lumMod val="50000"/>
              <a:lumOff val="50000"/>
              <a:alpha val="86000"/>
            </a:schemeClr>
          </a:solidFill>
        </p:spPr>
        <p:txBody>
          <a:bodyPr wrap="square" rtlCol="0">
            <a:spAutoFit/>
          </a:bodyPr>
          <a:lstStyle/>
          <a:p>
            <a:r>
              <a:rPr lang="en-US" dirty="0">
                <a:solidFill>
                  <a:srgbClr val="FFFF00"/>
                </a:solidFill>
              </a:rPr>
              <a:t>Since the light is red, where should you stop?</a:t>
            </a:r>
          </a:p>
          <a:p>
            <a:r>
              <a:rPr lang="en-US" dirty="0">
                <a:solidFill>
                  <a:srgbClr val="FFFF00"/>
                </a:solidFill>
              </a:rPr>
              <a:t>What Zone or Zones should you check?</a:t>
            </a:r>
          </a:p>
          <a:p>
            <a:r>
              <a:rPr lang="en-US" dirty="0">
                <a:solidFill>
                  <a:srgbClr val="FFFF00"/>
                </a:solidFill>
              </a:rPr>
              <a:t>Can you turn right after stopping at this red light?</a:t>
            </a:r>
          </a:p>
        </p:txBody>
      </p:sp>
      <p:sp>
        <p:nvSpPr>
          <p:cNvPr id="2" name="Title 1"/>
          <p:cNvSpPr>
            <a:spLocks noGrp="1"/>
          </p:cNvSpPr>
          <p:nvPr>
            <p:ph type="title"/>
          </p:nvPr>
        </p:nvSpPr>
        <p:spPr>
          <a:xfrm>
            <a:off x="457200" y="130204"/>
            <a:ext cx="8229600" cy="1143000"/>
          </a:xfrm>
          <a:noFill/>
        </p:spPr>
        <p:txBody>
          <a:bodyPr>
            <a:noAutofit/>
          </a:bodyPr>
          <a:lstStyle/>
          <a:p>
            <a:r>
              <a:rPr lang="en-US" sz="2800" dirty="0">
                <a:latin typeface="+mj-lt"/>
              </a:rPr>
              <a:t>You intend to turn right.  </a:t>
            </a:r>
            <a:br>
              <a:rPr lang="en-US" sz="2800" dirty="0">
                <a:latin typeface="+mj-lt"/>
              </a:rPr>
            </a:br>
            <a:r>
              <a:rPr lang="en-US" sz="2800" dirty="0">
                <a:latin typeface="+mj-lt"/>
              </a:rPr>
              <a:t>Where should you check before you turn?</a:t>
            </a:r>
          </a:p>
        </p:txBody>
      </p:sp>
      <p:sp>
        <p:nvSpPr>
          <p:cNvPr id="5" name="Slide Number Placeholder 4"/>
          <p:cNvSpPr>
            <a:spLocks noGrp="1"/>
          </p:cNvSpPr>
          <p:nvPr>
            <p:ph type="sldNum" sz="quarter" idx="12"/>
          </p:nvPr>
        </p:nvSpPr>
        <p:spPr/>
        <p:txBody>
          <a:bodyPr/>
          <a:lstStyle/>
          <a:p>
            <a:fld id="{AF4AF698-6708-A043-ABCE-7D48872CC542}" type="slidenum">
              <a:rPr lang="en-US" smtClean="0"/>
              <a:pPr/>
              <a:t>8</a:t>
            </a:fld>
            <a:endParaRPr lang="en-US"/>
          </a:p>
        </p:txBody>
      </p:sp>
    </p:spTree>
    <p:extLst>
      <p:ext uri="{BB962C8B-B14F-4D97-AF65-F5344CB8AC3E}">
        <p14:creationId xmlns:p14="http://schemas.microsoft.com/office/powerpoint/2010/main" val="915771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4294967295"/>
          </p:nvPr>
        </p:nvSpPr>
        <p:spPr>
          <a:xfrm>
            <a:off x="437536" y="6317022"/>
            <a:ext cx="3200400" cy="365125"/>
          </a:xfrm>
          <a:prstGeom prst="rect">
            <a:avLst/>
          </a:prstGeom>
        </p:spPr>
        <p:txBody>
          <a:bodyPr/>
          <a:lstStyle/>
          <a:p>
            <a:r>
              <a:rPr lang="en-US" dirty="0"/>
              <a:t>Montana Driver Education and Training 2012</a:t>
            </a:r>
          </a:p>
        </p:txBody>
      </p:sp>
      <p:sp>
        <p:nvSpPr>
          <p:cNvPr id="2" name="Title 1"/>
          <p:cNvSpPr>
            <a:spLocks noGrp="1"/>
          </p:cNvSpPr>
          <p:nvPr>
            <p:ph type="title"/>
          </p:nvPr>
        </p:nvSpPr>
        <p:spPr>
          <a:xfrm>
            <a:off x="457200" y="279483"/>
            <a:ext cx="8229600" cy="1143000"/>
          </a:xfrm>
          <a:solidFill>
            <a:schemeClr val="bg1"/>
          </a:solidFill>
        </p:spPr>
        <p:txBody>
          <a:bodyPr>
            <a:normAutofit/>
          </a:bodyPr>
          <a:lstStyle/>
          <a:p>
            <a:r>
              <a:rPr lang="en-US" sz="2800" dirty="0">
                <a:latin typeface="+mj-lt"/>
              </a:rPr>
              <a:t>You need to pass this truck.  What should you consider before you pull around it?</a:t>
            </a:r>
          </a:p>
        </p:txBody>
      </p:sp>
      <p:sp>
        <p:nvSpPr>
          <p:cNvPr id="5" name="Slide Number Placeholder 4"/>
          <p:cNvSpPr>
            <a:spLocks noGrp="1"/>
          </p:cNvSpPr>
          <p:nvPr>
            <p:ph type="sldNum" sz="quarter" idx="12"/>
          </p:nvPr>
        </p:nvSpPr>
        <p:spPr/>
        <p:txBody>
          <a:bodyPr/>
          <a:lstStyle/>
          <a:p>
            <a:fld id="{AF4AF698-6708-A043-ABCE-7D48872CC542}" type="slidenum">
              <a:rPr lang="en-US" smtClean="0"/>
              <a:pPr/>
              <a:t>9</a:t>
            </a:fld>
            <a:endParaRPr lang="en-US"/>
          </a:p>
        </p:txBody>
      </p:sp>
      <p:pic>
        <p:nvPicPr>
          <p:cNvPr id="3" name="Picture 2" descr="Screen Shot 2012-06-27 at 10.12.10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73160"/>
            <a:ext cx="9144000" cy="5284839"/>
          </a:xfrm>
          <a:prstGeom prst="rect">
            <a:avLst/>
          </a:prstGeom>
        </p:spPr>
      </p:pic>
      <p:sp>
        <p:nvSpPr>
          <p:cNvPr id="4" name="TextBox 3"/>
          <p:cNvSpPr txBox="1"/>
          <p:nvPr/>
        </p:nvSpPr>
        <p:spPr>
          <a:xfrm>
            <a:off x="2334000" y="5534451"/>
            <a:ext cx="5234336" cy="1200329"/>
          </a:xfrm>
          <a:prstGeom prst="rect">
            <a:avLst/>
          </a:prstGeom>
          <a:solidFill>
            <a:schemeClr val="tx1">
              <a:lumMod val="50000"/>
              <a:lumOff val="50000"/>
              <a:alpha val="77000"/>
            </a:schemeClr>
          </a:solidFill>
        </p:spPr>
        <p:txBody>
          <a:bodyPr wrap="square" rtlCol="0">
            <a:spAutoFit/>
          </a:bodyPr>
          <a:lstStyle/>
          <a:p>
            <a:r>
              <a:rPr lang="en-US" dirty="0">
                <a:solidFill>
                  <a:srgbClr val="FFFF00"/>
                </a:solidFill>
              </a:rPr>
              <a:t>How is your line of sight?</a:t>
            </a:r>
          </a:p>
          <a:p>
            <a:r>
              <a:rPr lang="en-US" dirty="0">
                <a:solidFill>
                  <a:srgbClr val="FFFF00"/>
                </a:solidFill>
              </a:rPr>
              <a:t>If you choose to pass, who must yield to whom?</a:t>
            </a:r>
          </a:p>
          <a:p>
            <a:r>
              <a:rPr lang="en-US" dirty="0">
                <a:solidFill>
                  <a:srgbClr val="FFFF00"/>
                </a:solidFill>
              </a:rPr>
              <a:t>What other zones should you check before passing this truck?</a:t>
            </a:r>
          </a:p>
        </p:txBody>
      </p:sp>
    </p:spTree>
    <p:extLst>
      <p:ext uri="{BB962C8B-B14F-4D97-AF65-F5344CB8AC3E}">
        <p14:creationId xmlns:p14="http://schemas.microsoft.com/office/powerpoint/2010/main" val="2410726528"/>
      </p:ext>
    </p:extLst>
  </p:cSld>
  <p:clrMapOvr>
    <a:masterClrMapping/>
  </p:clrMapOvr>
</p:sld>
</file>

<file path=ppt/theme/theme1.xml><?xml version="1.0" encoding="utf-8"?>
<a:theme xmlns:a="http://schemas.openxmlformats.org/drawingml/2006/main" name="Monta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11506</TotalTime>
  <Words>3526</Words>
  <Application>Microsoft Office PowerPoint</Application>
  <PresentationFormat>On-screen Show (4:3)</PresentationFormat>
  <Paragraphs>402</Paragraphs>
  <Slides>41</Slides>
  <Notes>40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Courier New</vt:lpstr>
      <vt:lpstr>Monotype Sorts</vt:lpstr>
      <vt:lpstr>Times New Roman</vt:lpstr>
      <vt:lpstr>Wingdings</vt:lpstr>
      <vt:lpstr>Montana</vt:lpstr>
      <vt:lpstr>Module 3.3</vt:lpstr>
      <vt:lpstr>Essential Questions for  Mixing With Traffic</vt:lpstr>
      <vt:lpstr>Getting Ready</vt:lpstr>
      <vt:lpstr>PowerPoint Presentation</vt:lpstr>
      <vt:lpstr>Pedestrians</vt:lpstr>
      <vt:lpstr>You intend to turn right at the next intersection.  Describe the scene and explain what you need to do.</vt:lpstr>
      <vt:lpstr>How do we share the right of way  with this pedestrian?</vt:lpstr>
      <vt:lpstr>You intend to turn right.   Where should you check before you turn?</vt:lpstr>
      <vt:lpstr>You need to pass this truck.  What should you consider before you pull around it?</vt:lpstr>
      <vt:lpstr>Intersections</vt:lpstr>
      <vt:lpstr>Student Activity 2: Looking for Clues</vt:lpstr>
      <vt:lpstr>Intersections</vt:lpstr>
      <vt:lpstr>Cross traffic does not need to stop.   You intend to continue ahead.   What should you do and who must yield?</vt:lpstr>
      <vt:lpstr>PowerPoint Presentation</vt:lpstr>
      <vt:lpstr>PowerPoint Presentation</vt:lpstr>
      <vt:lpstr>PowerPoint Presentation</vt:lpstr>
      <vt:lpstr>PowerPoint Presentation</vt:lpstr>
      <vt:lpstr>PowerPoint Presentation</vt:lpstr>
      <vt:lpstr>PowerPoint Presentation</vt:lpstr>
      <vt:lpstr>Now for a very complex intersection: Missoula’s “Malfunction Junction”</vt:lpstr>
      <vt:lpstr>Use the following diagram to answer  the next series of questions.</vt:lpstr>
      <vt:lpstr>Roundabout Intersection</vt:lpstr>
      <vt:lpstr>Lane Changes</vt:lpstr>
      <vt:lpstr>Group Activity 3:  Reasons for Changing Lanes (2 minutes)</vt:lpstr>
      <vt:lpstr>Reasons for Changing Lanes</vt:lpstr>
      <vt:lpstr>PowerPoint Presentation</vt:lpstr>
      <vt:lpstr>PowerPoint Presentation</vt:lpstr>
      <vt:lpstr>Classroom Activity: Passing Safely</vt:lpstr>
      <vt:lpstr>Passing Safely</vt:lpstr>
      <vt:lpstr>Passing and Being Passed </vt:lpstr>
      <vt:lpstr>When can you pass a school bus?</vt:lpstr>
      <vt:lpstr>Why are the school bus lights flashing?</vt:lpstr>
      <vt:lpstr>Emergency Vehicles</vt:lpstr>
      <vt:lpstr>PowerPoint Presentation</vt:lpstr>
      <vt:lpstr>PowerPoint Presentation</vt:lpstr>
      <vt:lpstr>Funeral Processions</vt:lpstr>
      <vt:lpstr>Rail Grade Crossings</vt:lpstr>
      <vt:lpstr>PowerPoint Presentation</vt:lpstr>
      <vt:lpstr>PowerPoint Presentation</vt:lpstr>
      <vt:lpstr>PowerPoint Presentation</vt:lpstr>
      <vt:lpstr>Montana Driver Education and Training Standards and Benchmarks</vt:lpstr>
    </vt:vector>
  </TitlesOfParts>
  <Company>DTS Consulting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3.3 Mixing with Traffic</dc:title>
  <dc:creator>Rich Hanson;Montana Office of Public Instruction</dc:creator>
  <cp:lastModifiedBy>Borneman, Patricia</cp:lastModifiedBy>
  <cp:revision>268</cp:revision>
  <dcterms:created xsi:type="dcterms:W3CDTF">2012-06-28T02:30:06Z</dcterms:created>
  <dcterms:modified xsi:type="dcterms:W3CDTF">2018-03-12T20:19:28Z</dcterms:modified>
</cp:coreProperties>
</file>